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34" r:id="rId3"/>
    <p:sldId id="335" r:id="rId4"/>
    <p:sldId id="306" r:id="rId5"/>
    <p:sldId id="304" r:id="rId6"/>
    <p:sldId id="293" r:id="rId7"/>
    <p:sldId id="294" r:id="rId8"/>
    <p:sldId id="333" r:id="rId9"/>
    <p:sldId id="323" r:id="rId10"/>
    <p:sldId id="310" r:id="rId11"/>
    <p:sldId id="341" r:id="rId12"/>
    <p:sldId id="344" r:id="rId13"/>
    <p:sldId id="339" r:id="rId14"/>
    <p:sldId id="311" r:id="rId15"/>
    <p:sldId id="343" r:id="rId16"/>
    <p:sldId id="342" r:id="rId17"/>
    <p:sldId id="312" r:id="rId18"/>
    <p:sldId id="325" r:id="rId19"/>
    <p:sldId id="300" r:id="rId20"/>
    <p:sldId id="331" r:id="rId21"/>
    <p:sldId id="266" r:id="rId22"/>
    <p:sldId id="308" r:id="rId23"/>
    <p:sldId id="296" r:id="rId24"/>
    <p:sldId id="319" r:id="rId2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755B1E-A1E9-409B-87CB-A18FCF17EEBB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3DAB1C7-10DC-4A0A-921B-4C6D097DA3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8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4310E1-918A-49BB-BE06-537339FEF3C2}" type="slidenum">
              <a:rPr lang="pl-PL" altLang="pl-PL">
                <a:solidFill>
                  <a:srgbClr val="000000"/>
                </a:solidFill>
              </a:rPr>
              <a:pPr/>
              <a:t>6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8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1CC4-59D3-4EA4-8D6E-4CDCEF8487BB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0B49-DF3B-420E-93BF-D90FED77B5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4D91-BFEB-4222-B1AB-9A2A172E669F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2F38-41B6-4C72-AE0B-CE5DB30C8F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3138-8FB9-49D0-BB6C-AAD473FB1528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FA3-7139-4757-B238-F022261212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FD3C-1183-4553-9B5F-4C448F967D70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AE01-07E9-4AB7-AC45-39BF6BC1CE2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5F6F-6016-485B-A24C-F865A5C26ED6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31CE-F344-4F24-AE81-C63E4C177E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0C8B-CB6C-426E-A489-B83F80F22F81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4C5E-7D43-407C-B686-E40589AEFE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99C3-3BA9-46E0-807B-7B1E7EDFB2BA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D492-34E9-43DC-82F7-943315C843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301B-89CF-4071-A777-C3B14E7A7E65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BCC48-BBEF-4A13-BA1E-1BCFAA8A19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9393-E9E4-4A4B-AC67-298F915FAF2E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C777-A6EB-454E-8505-A75DE7A9A6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E24F-0553-4C50-873B-790CFC959BBD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AE3A-61C2-452F-B637-E351912EDA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2B83-C00A-4FE0-9296-B322FD24D994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A8A01-C9DE-4A9E-A2A7-8D023CDCAF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CA2EE-FAFD-444F-BFD7-6E3A8901C6B4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AA8A6BA-138B-4290-91DD-0DD90674DB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fa.wfil.uni.opole.pl/wp-content/uploads/I-MA-EP-winter-semester-2018-2019_updated-26.05.2018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nt.uni.opole.p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.tukiendorf@uni.opole.p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il.uni.opol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westura.uni.opole.pl/" TargetMode="External"/><Relationship Id="rId4" Type="http://schemas.openxmlformats.org/officeDocument/2006/relationships/hyperlink" Target="http://www.uni.opole.p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dirty="0"/>
              <a:t>FACULTY OF PHILOLOGY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162721"/>
            <a:ext cx="6400800" cy="457864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FF0000"/>
                </a:solidFill>
              </a:rPr>
              <a:t>ADAPTATION DAY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l-PL" sz="8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FF0000"/>
                </a:solidFill>
              </a:rPr>
              <a:t>BA STUDIES (1st </a:t>
            </a:r>
            <a:r>
              <a:rPr lang="pl-PL" b="1" dirty="0" err="1">
                <a:solidFill>
                  <a:srgbClr val="FF0000"/>
                </a:solidFill>
              </a:rPr>
              <a:t>degree</a:t>
            </a:r>
            <a:r>
              <a:rPr lang="pl-PL" b="1" dirty="0">
                <a:solidFill>
                  <a:srgbClr val="FF0000"/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FF0000"/>
                </a:solidFill>
              </a:rPr>
              <a:t>28 </a:t>
            </a:r>
            <a:r>
              <a:rPr lang="pl-PL" b="1" dirty="0" err="1">
                <a:solidFill>
                  <a:srgbClr val="FF0000"/>
                </a:solidFill>
              </a:rPr>
              <a:t>September</a:t>
            </a:r>
            <a:r>
              <a:rPr lang="pl-PL" b="1" dirty="0">
                <a:solidFill>
                  <a:srgbClr val="FF0000"/>
                </a:solidFill>
              </a:rPr>
              <a:t> 2023</a:t>
            </a:r>
            <a:br>
              <a:rPr lang="pl-PL" b="1" dirty="0">
                <a:solidFill>
                  <a:srgbClr val="FF0000"/>
                </a:solidFill>
              </a:rPr>
            </a:br>
            <a:endParaRPr lang="pl-PL" sz="16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eaLnBrk="1" hangingPunct="1"/>
            <a:r>
              <a:rPr lang="pl-PL" altLang="pl-PL" b="1" dirty="0">
                <a:solidFill>
                  <a:srgbClr val="0070C0"/>
                </a:solidFill>
              </a:rPr>
              <a:t>English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r>
              <a:rPr lang="pl-PL" altLang="pl-PL" b="1" dirty="0">
                <a:solidFill>
                  <a:srgbClr val="0070C0"/>
                </a:solidFill>
              </a:rPr>
              <a:t>, </a:t>
            </a:r>
            <a:r>
              <a:rPr lang="pl-PL" altLang="pl-PL" b="1" dirty="0" err="1">
                <a:solidFill>
                  <a:srgbClr val="0070C0"/>
                </a:solidFill>
              </a:rPr>
              <a:t>academic</a:t>
            </a:r>
            <a:r>
              <a:rPr lang="pl-PL" altLang="pl-PL" b="1" dirty="0">
                <a:solidFill>
                  <a:srgbClr val="0070C0"/>
                </a:solidFill>
              </a:rPr>
              <a:t> profile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>
              <a:hlinkClick r:id="rId2"/>
            </a:endParaRPr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programme’s</a:t>
            </a:r>
            <a:r>
              <a:rPr lang="pl-PL" dirty="0"/>
              <a:t> </a:t>
            </a:r>
            <a:r>
              <a:rPr lang="pl-PL" dirty="0" err="1"/>
              <a:t>website</a:t>
            </a:r>
            <a:endParaRPr lang="pl-PL" dirty="0"/>
          </a:p>
          <a:p>
            <a:endParaRPr lang="pl-PL" dirty="0"/>
          </a:p>
          <a:p>
            <a:pPr algn="ctr" eaLnBrk="1" hangingPunct="1">
              <a:buNone/>
            </a:pPr>
            <a:r>
              <a:rPr lang="pl-PL" altLang="pl-PL" sz="3600" b="1" dirty="0">
                <a:solidFill>
                  <a:srgbClr val="FF0000"/>
                </a:solidFill>
              </a:rPr>
              <a:t>http://ep.wfil.uni.opole.pl/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31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pl-PL" dirty="0"/>
              <a:t>MONDAY 02.10.2023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302143"/>
              </p:ext>
            </p:extLst>
          </p:nvPr>
        </p:nvGraphicFramePr>
        <p:xfrm>
          <a:off x="0" y="696895"/>
          <a:ext cx="9144000" cy="6011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7570">
                <a:tc>
                  <a:txBody>
                    <a:bodyPr/>
                    <a:lstStyle/>
                    <a:p>
                      <a:r>
                        <a:rPr lang="pl-PL" dirty="0"/>
                        <a:t>G1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G2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G3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G4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8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08:30-10:00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Language skills: writing with elements of grammar 1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Georgia" panose="02040502050405020303" pitchFamily="18" charset="0"/>
                        </a:rPr>
                        <a:t>Dr A. </a:t>
                      </a: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</a:rPr>
                        <a:t>Baryłowicz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 err="1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Room</a:t>
                      </a:r>
                      <a:r>
                        <a:rPr lang="pl-PL" sz="13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 4 Oleska 48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08:30-10:00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History of British and Irish literature 1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Dr</a:t>
                      </a: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 M. </a:t>
                      </a: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Marciniak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Room 306 CM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3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5426">
                <a:tc>
                  <a:txBody>
                    <a:bodyPr/>
                    <a:lstStyle/>
                    <a:p>
                      <a:endParaRPr lang="pl-P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10:15-11:45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Language skills: writing with elements of grammar 1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Georgia" panose="02040502050405020303" pitchFamily="18" charset="0"/>
                        </a:rPr>
                        <a:t>Dr A. </a:t>
                      </a: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</a:rPr>
                        <a:t>Baryłowicz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</a:rPr>
                        <a:t>Room</a:t>
                      </a:r>
                      <a:r>
                        <a:rPr lang="pl-PL" sz="1300" dirty="0">
                          <a:effectLst/>
                          <a:latin typeface="Georgia" panose="02040502050405020303" pitchFamily="18" charset="0"/>
                        </a:rPr>
                        <a:t> 4 Oleska 48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10:15-11:45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History of British and Irish literature 1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Dr</a:t>
                      </a: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 M. </a:t>
                      </a: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Marciniak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Room 306 CM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5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Georgia" panose="02040502050405020303" pitchFamily="18" charset="0"/>
                        </a:rPr>
                        <a:t>12:00-13:30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Information technology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Dr</a:t>
                      </a: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Gadzina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449580" algn="just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Room 208 CM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12:</a:t>
                      </a:r>
                      <a:r>
                        <a:rPr lang="pl-PL" sz="1300" b="1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45-</a:t>
                      </a:r>
                      <a:r>
                        <a:rPr lang="en-GB" sz="1300" b="1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13:30</a:t>
                      </a:r>
                      <a:endParaRPr lang="pl-PL" sz="1300" b="1" dirty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Information technology</a:t>
                      </a:r>
                      <a:endParaRPr lang="pl-PL" sz="1300" dirty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Dr</a:t>
                      </a:r>
                      <a:r>
                        <a:rPr lang="en-US" sz="130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Gadzina</a:t>
                      </a:r>
                      <a:endParaRPr lang="pl-PL" sz="1300" dirty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449580" algn="just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Room 208 CM</a:t>
                      </a:r>
                      <a:endParaRPr lang="pl-PL" sz="1300" dirty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r>
                        <a:rPr lang="pl-PL" sz="1300" dirty="0" err="1"/>
                        <a:t>Instead</a:t>
                      </a:r>
                      <a:r>
                        <a:rPr lang="pl-PL" sz="1300" dirty="0"/>
                        <a:t> od 03.10.23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Georgia" panose="02040502050405020303" pitchFamily="18" charset="0"/>
                        </a:rPr>
                        <a:t>12:00-13:30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History of British and Irish literature 1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Dr</a:t>
                      </a: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 M. </a:t>
                      </a: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Marciniak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Room 306 CM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Georgia" panose="02040502050405020303" pitchFamily="18" charset="0"/>
                        </a:rPr>
                        <a:t>12:00-13:30 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Language skills: writing with elements of grammar 1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Georgia" panose="02040502050405020303" pitchFamily="18" charset="0"/>
                        </a:rPr>
                        <a:t>Dr A. </a:t>
                      </a: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</a:rPr>
                        <a:t>Baryłowicz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</a:rPr>
                        <a:t>Room</a:t>
                      </a:r>
                      <a:r>
                        <a:rPr lang="pl-PL" sz="1300" dirty="0">
                          <a:effectLst/>
                          <a:latin typeface="Georgia" panose="02040502050405020303" pitchFamily="18" charset="0"/>
                        </a:rPr>
                        <a:t> 4 Oleska 48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5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Georgia" panose="02040502050405020303" pitchFamily="18" charset="0"/>
                        </a:rPr>
                        <a:t>13:45-15:15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History of British and Irish literature 1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Dr</a:t>
                      </a: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 M. </a:t>
                      </a: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Marciniak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Room 306 CM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i="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13:45-15:15</a:t>
                      </a:r>
                      <a:endParaRPr lang="pl-PL" sz="1300" i="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300" i="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Learning strategies</a:t>
                      </a:r>
                      <a:endParaRPr lang="pl-PL" sz="1300" i="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300" i="0" kern="1200" dirty="0" err="1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300" i="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M. Adams-Tukiendorf</a:t>
                      </a:r>
                      <a:endParaRPr lang="pl-PL" sz="1300" i="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300" i="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Room 207A</a:t>
                      </a:r>
                      <a:endParaRPr lang="pl-PL" sz="1300" i="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Georgia" panose="02040502050405020303" pitchFamily="18" charset="0"/>
                        </a:rPr>
                        <a:t>13:45-15:15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Information technology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Dr</a:t>
                      </a: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Gadzina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Room 208 CM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9624">
                <a:tc>
                  <a:txBody>
                    <a:bodyPr/>
                    <a:lstStyle/>
                    <a:p>
                      <a:endParaRPr lang="pl-PL" sz="13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Georgia" panose="02040502050405020303" pitchFamily="18" charset="0"/>
                        </a:rPr>
                        <a:t>15:30-17:00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Information technology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Dr</a:t>
                      </a: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</a:rPr>
                        <a:t>Gadzina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Room 208 CM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02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BB95D-AD9A-9BCF-5365-9EE2F839C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Tuesday</a:t>
            </a:r>
            <a:r>
              <a:rPr lang="pl-PL" dirty="0"/>
              <a:t> 03.10.2023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12F5A-60AC-4AED-162C-A78E961DE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err="1"/>
              <a:t>Inauguration</a:t>
            </a:r>
            <a:r>
              <a:rPr lang="pl-PL" sz="2800" dirty="0"/>
              <a:t> Day</a:t>
            </a:r>
          </a:p>
          <a:p>
            <a:endParaRPr lang="pl-PL" sz="2800" dirty="0"/>
          </a:p>
          <a:p>
            <a:r>
              <a:rPr lang="pl-PL" sz="2800" dirty="0" err="1"/>
              <a:t>Classes</a:t>
            </a:r>
            <a:r>
              <a:rPr lang="pl-PL" sz="2800" dirty="0"/>
              <a:t> of dr Wilk – </a:t>
            </a:r>
            <a:r>
              <a:rPr lang="pl-PL" sz="2800" dirty="0" err="1"/>
              <a:t>cancelled</a:t>
            </a:r>
            <a:r>
              <a:rPr lang="pl-PL" sz="2800" dirty="0"/>
              <a:t> for </a:t>
            </a:r>
            <a:r>
              <a:rPr lang="pl-PL" sz="2800" dirty="0" err="1"/>
              <a:t>all</a:t>
            </a:r>
            <a:r>
              <a:rPr lang="pl-PL" sz="2800" dirty="0"/>
              <a:t> </a:t>
            </a:r>
            <a:r>
              <a:rPr lang="pl-PL" sz="2800" dirty="0" err="1"/>
              <a:t>groups</a:t>
            </a:r>
            <a:endParaRPr lang="pl-PL" sz="2800" dirty="0"/>
          </a:p>
          <a:p>
            <a:r>
              <a:rPr lang="pl-PL" sz="2800" b="1" dirty="0"/>
              <a:t>Gr 2</a:t>
            </a:r>
            <a:r>
              <a:rPr lang="pl-PL" sz="2800" dirty="0"/>
              <a:t> </a:t>
            </a:r>
            <a:r>
              <a:rPr lang="en-US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08:30-10:00</a:t>
            </a:r>
            <a:r>
              <a:rPr lang="pl-PL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Information technology</a:t>
            </a:r>
            <a:r>
              <a:rPr lang="pl-PL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 </a:t>
            </a:r>
            <a:r>
              <a:rPr lang="en-US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Gadzina</a:t>
            </a:r>
            <a:r>
              <a:rPr lang="pl-PL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pl-PL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pl-PL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Monday</a:t>
            </a:r>
            <a:r>
              <a:rPr lang="pl-PL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l-PL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12:45 </a:t>
            </a:r>
            <a:r>
              <a:rPr lang="pl-PL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pl-PL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208</a:t>
            </a:r>
          </a:p>
          <a:p>
            <a:r>
              <a:rPr lang="pl-PL" sz="2800" b="1" dirty="0"/>
              <a:t>Gr 2</a:t>
            </a:r>
            <a:r>
              <a:rPr lang="pl-PL" sz="2800" dirty="0"/>
              <a:t>  </a:t>
            </a:r>
            <a:r>
              <a:rPr lang="pl-PL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10:15-11:45 </a:t>
            </a:r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Phonetics 1</a:t>
            </a:r>
            <a:r>
              <a:rPr lang="pl-PL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Dr E. Szymańska-</a:t>
            </a:r>
            <a:r>
              <a:rPr lang="pl-PL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Czaplak</a:t>
            </a:r>
            <a:r>
              <a:rPr lang="pl-PL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l-PL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ome</a:t>
            </a:r>
            <a:r>
              <a:rPr lang="pl-P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pl-PL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Thursday</a:t>
            </a:r>
            <a:r>
              <a:rPr lang="pl-P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l-P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12:00 </a:t>
            </a:r>
            <a:r>
              <a:rPr lang="pl-PL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pl-P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207</a:t>
            </a:r>
            <a:endParaRPr lang="pl-PL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669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Tuesday</a:t>
            </a:r>
            <a:r>
              <a:rPr lang="pl-PL" dirty="0"/>
              <a:t> 03.10.2023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pl-PL" dirty="0" err="1"/>
              <a:t>Inauguration</a:t>
            </a:r>
            <a:r>
              <a:rPr lang="pl-PL" dirty="0"/>
              <a:t> Day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to </a:t>
            </a:r>
            <a:r>
              <a:rPr lang="pl-PL" dirty="0" err="1"/>
              <a:t>participate</a:t>
            </a:r>
            <a:r>
              <a:rPr lang="pl-PL" dirty="0"/>
              <a:t> as a </a:t>
            </a:r>
            <a:r>
              <a:rPr lang="pl-PL" dirty="0" err="1"/>
              <a:t>representation</a:t>
            </a:r>
            <a:r>
              <a:rPr lang="pl-PL" dirty="0"/>
              <a:t> </a:t>
            </a:r>
            <a:r>
              <a:rPr lang="pl-PL" dirty="0" err="1"/>
              <a:t>group</a:t>
            </a:r>
            <a:r>
              <a:rPr lang="pl-PL" dirty="0"/>
              <a:t> from the </a:t>
            </a:r>
            <a:r>
              <a:rPr lang="pl-PL" dirty="0" err="1"/>
              <a:t>Faculty</a:t>
            </a:r>
            <a:r>
              <a:rPr lang="pl-PL" dirty="0"/>
              <a:t> of </a:t>
            </a:r>
            <a:r>
              <a:rPr lang="pl-PL" dirty="0" err="1"/>
              <a:t>Philology</a:t>
            </a:r>
            <a:r>
              <a:rPr lang="pl-PL" dirty="0"/>
              <a:t> – </a:t>
            </a:r>
            <a:r>
              <a:rPr lang="pl-PL" dirty="0" err="1"/>
              <a:t>dress</a:t>
            </a:r>
            <a:r>
              <a:rPr lang="pl-PL" dirty="0"/>
              <a:t> </a:t>
            </a:r>
            <a:r>
              <a:rPr lang="pl-PL" dirty="0" err="1"/>
              <a:t>formally</a:t>
            </a:r>
            <a:r>
              <a:rPr lang="pl-PL" dirty="0"/>
              <a:t>.</a:t>
            </a:r>
          </a:p>
          <a:p>
            <a:r>
              <a:rPr lang="pl-PL" dirty="0" err="1"/>
              <a:t>Rector’s</a:t>
            </a:r>
            <a:r>
              <a:rPr lang="pl-PL" dirty="0"/>
              <a:t> </a:t>
            </a:r>
            <a:r>
              <a:rPr lang="pl-PL" dirty="0" err="1"/>
              <a:t>hours</a:t>
            </a:r>
            <a:r>
              <a:rPr lang="pl-PL" dirty="0"/>
              <a:t> 10:00-14:00 (no </a:t>
            </a:r>
            <a:r>
              <a:rPr lang="pl-PL" dirty="0" err="1"/>
              <a:t>classes</a:t>
            </a:r>
            <a:r>
              <a:rPr lang="pl-PL" dirty="0"/>
              <a:t>)</a:t>
            </a:r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to </a:t>
            </a:r>
            <a:r>
              <a:rPr lang="pl-PL" dirty="0" err="1"/>
              <a:t>meet</a:t>
            </a:r>
            <a:r>
              <a:rPr lang="pl-PL" dirty="0"/>
              <a:t> </a:t>
            </a:r>
            <a:r>
              <a:rPr lang="pl-PL" b="1" dirty="0" err="1"/>
              <a:t>at</a:t>
            </a:r>
            <a:r>
              <a:rPr lang="pl-PL" b="1" dirty="0"/>
              <a:t> 10:45 ul. W. Drzymały 1a w Opolu</a:t>
            </a:r>
          </a:p>
          <a:p>
            <a:r>
              <a:rPr lang="pl-PL" b="1" dirty="0"/>
              <a:t>The Dean </a:t>
            </a:r>
            <a:r>
              <a:rPr lang="pl-PL" b="1" dirty="0" err="1"/>
              <a:t>will</a:t>
            </a:r>
            <a:r>
              <a:rPr lang="pl-PL" b="1" dirty="0"/>
              <a:t> be </a:t>
            </a:r>
            <a:r>
              <a:rPr lang="pl-PL" b="1" dirty="0" err="1"/>
              <a:t>there</a:t>
            </a:r>
            <a:r>
              <a:rPr lang="pl-PL" b="1" dirty="0"/>
              <a:t>. Take part in the </a:t>
            </a:r>
            <a:r>
              <a:rPr lang="pl-PL" b="1" dirty="0" err="1"/>
              <a:t>celebrations</a:t>
            </a:r>
            <a:r>
              <a:rPr lang="pl-PL" b="1" dirty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53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ROOMS INFO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579296" cy="4569371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Rooms</a:t>
            </a:r>
            <a:r>
              <a:rPr lang="pl-PL" dirty="0"/>
              <a:t>: </a:t>
            </a:r>
          </a:p>
          <a:p>
            <a:r>
              <a:rPr lang="pl-PL" dirty="0"/>
              <a:t>Collegium </a:t>
            </a:r>
            <a:r>
              <a:rPr lang="pl-PL" dirty="0" err="1"/>
              <a:t>Maius</a:t>
            </a:r>
            <a:r>
              <a:rPr lang="pl-PL" dirty="0"/>
              <a:t> (PL.KOPERNIKA 11) </a:t>
            </a:r>
          </a:p>
          <a:p>
            <a:r>
              <a:rPr lang="pl-PL" dirty="0" err="1"/>
              <a:t>Main</a:t>
            </a:r>
            <a:r>
              <a:rPr lang="pl-PL" dirty="0"/>
              <a:t> Campus (ul OLESKA 48) </a:t>
            </a:r>
          </a:p>
          <a:p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locations</a:t>
            </a:r>
            <a:r>
              <a:rPr lang="pl-PL" dirty="0"/>
              <a:t> </a:t>
            </a:r>
            <a:r>
              <a:rPr lang="pl-PL" dirty="0" err="1"/>
              <a:t>possible</a:t>
            </a:r>
            <a:endParaRPr lang="pl-PL" dirty="0"/>
          </a:p>
          <a:p>
            <a:r>
              <a:rPr lang="pl-PL" dirty="0" err="1"/>
              <a:t>or</a:t>
            </a:r>
            <a:r>
              <a:rPr lang="pl-PL" dirty="0"/>
              <a:t> ONLINE</a:t>
            </a:r>
          </a:p>
          <a:p>
            <a:pPr marL="0" indent="0" algn="ctr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3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ONLINE TEACHING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916" y="1124744"/>
            <a:ext cx="8229600" cy="5544616"/>
          </a:xfrm>
        </p:spPr>
        <p:txBody>
          <a:bodyPr/>
          <a:lstStyle/>
          <a:p>
            <a:r>
              <a:rPr lang="pl-PL" dirty="0"/>
              <a:t>Microsoft </a:t>
            </a:r>
            <a:r>
              <a:rPr lang="pl-PL" dirty="0" err="1"/>
              <a:t>Teams</a:t>
            </a:r>
            <a:r>
              <a:rPr lang="pl-PL" dirty="0"/>
              <a:t> Platform</a:t>
            </a:r>
          </a:p>
          <a:p>
            <a:r>
              <a:rPr lang="pl-PL" dirty="0" err="1"/>
              <a:t>See</a:t>
            </a:r>
            <a:r>
              <a:rPr lang="pl-PL" dirty="0"/>
              <a:t> the </a:t>
            </a:r>
            <a:r>
              <a:rPr lang="pl-PL" dirty="0" err="1"/>
              <a:t>instruction</a:t>
            </a:r>
            <a:r>
              <a:rPr lang="pl-PL" dirty="0"/>
              <a:t> video on the </a:t>
            </a:r>
            <a:r>
              <a:rPr lang="pl-PL" dirty="0" err="1"/>
              <a:t>website</a:t>
            </a:r>
            <a:r>
              <a:rPr lang="pl-PL" dirty="0"/>
              <a:t> of IT Center = CENTRUM NOWOCZESNYCH TECHNOLOGII </a:t>
            </a:r>
            <a:r>
              <a:rPr lang="pl-PL" dirty="0">
                <a:hlinkClick r:id="rId2"/>
              </a:rPr>
              <a:t>https://cnt.uni.opole.pl//</a:t>
            </a:r>
            <a:endParaRPr lang="pl-PL" dirty="0"/>
          </a:p>
          <a:p>
            <a:endParaRPr lang="pl-PL" dirty="0"/>
          </a:p>
          <a:p>
            <a:r>
              <a:rPr lang="en-US" dirty="0"/>
              <a:t>use your uni.opole.pl address and password to log in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Find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teacher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course</a:t>
            </a:r>
            <a:r>
              <a:rPr lang="pl-PL" dirty="0"/>
              <a:t> – </a:t>
            </a:r>
            <a:r>
              <a:rPr lang="pl-PL" dirty="0" err="1"/>
              <a:t>ask</a:t>
            </a:r>
            <a:r>
              <a:rPr lang="pl-PL" dirty="0"/>
              <a:t> for </a:t>
            </a:r>
            <a:r>
              <a:rPr lang="pl-PL" dirty="0" err="1"/>
              <a:t>invitation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received</a:t>
            </a:r>
            <a:r>
              <a:rPr lang="pl-PL" dirty="0"/>
              <a:t> one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260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Workshop on </a:t>
            </a:r>
            <a:r>
              <a:rPr lang="pl-PL" dirty="0" err="1"/>
              <a:t>Students</a:t>
            </a:r>
            <a:r>
              <a:rPr lang="pl-PL" dirty="0"/>
              <a:t>’ </a:t>
            </a:r>
            <a:r>
              <a:rPr lang="pl-PL" dirty="0" err="1"/>
              <a:t>Rights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 algn="ctr">
              <a:buNone/>
            </a:pPr>
            <a:r>
              <a:rPr lang="pl-PL" dirty="0" err="1" smtClean="0"/>
              <a:t>Obligatory</a:t>
            </a:r>
            <a:endParaRPr lang="pl-PL" smtClean="0"/>
          </a:p>
          <a:p>
            <a:pPr marL="0" indent="0" algn="ctr">
              <a:buNone/>
            </a:pPr>
            <a:r>
              <a:rPr lang="pl-PL" smtClean="0">
                <a:solidFill>
                  <a:srgbClr val="FF0000"/>
                </a:solidFill>
              </a:rPr>
              <a:t>will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be </a:t>
            </a:r>
            <a:r>
              <a:rPr lang="pl-PL" dirty="0" err="1">
                <a:solidFill>
                  <a:srgbClr val="FF0000"/>
                </a:solidFill>
              </a:rPr>
              <a:t>announced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soon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Observe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Lates</a:t>
            </a:r>
            <a:r>
              <a:rPr lang="pl-PL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on the </a:t>
            </a:r>
            <a:r>
              <a:rPr lang="pl-PL" dirty="0" err="1">
                <a:solidFill>
                  <a:srgbClr val="FF0000"/>
                </a:solidFill>
              </a:rPr>
              <a:t>Faculty’s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website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933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Safety</a:t>
            </a:r>
            <a:r>
              <a:rPr lang="pl-PL" b="1" dirty="0"/>
              <a:t> Training </a:t>
            </a:r>
            <a:r>
              <a:rPr lang="pl-PL" dirty="0"/>
              <a:t>(4h)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37323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one </a:t>
            </a:r>
            <a:r>
              <a:rPr lang="pl-PL" sz="3600" dirty="0" err="1"/>
              <a:t>meeting</a:t>
            </a:r>
            <a:r>
              <a:rPr lang="pl-PL" sz="3600" dirty="0"/>
              <a:t> - OBLIGATORY </a:t>
            </a: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will</a:t>
            </a:r>
            <a:r>
              <a:rPr lang="pl-PL" sz="3600" dirty="0">
                <a:solidFill>
                  <a:srgbClr val="FF0000"/>
                </a:solidFill>
              </a:rPr>
              <a:t> be </a:t>
            </a:r>
            <a:r>
              <a:rPr lang="pl-PL" sz="3600" dirty="0" err="1">
                <a:solidFill>
                  <a:srgbClr val="FF0000"/>
                </a:solidFill>
              </a:rPr>
              <a:t>announced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soon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Observe</a:t>
            </a:r>
            <a:r>
              <a:rPr lang="pl-PL" sz="3600" dirty="0">
                <a:solidFill>
                  <a:srgbClr val="FF0000"/>
                </a:solidFill>
              </a:rPr>
              <a:t> the </a:t>
            </a:r>
            <a:r>
              <a:rPr lang="pl-PL" sz="3600" dirty="0" err="1">
                <a:solidFill>
                  <a:srgbClr val="FF0000"/>
                </a:solidFill>
              </a:rPr>
              <a:t>Lates</a:t>
            </a:r>
            <a:r>
              <a:rPr lang="pl-PL" sz="3600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on the </a:t>
            </a:r>
            <a:r>
              <a:rPr lang="pl-PL" sz="3600" dirty="0" err="1">
                <a:solidFill>
                  <a:srgbClr val="FF0000"/>
                </a:solidFill>
              </a:rPr>
              <a:t>Faculty’s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website</a:t>
            </a:r>
            <a:endParaRPr lang="pl-PL" sz="36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759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Library Training </a:t>
            </a:r>
            <a:r>
              <a:rPr lang="pl-PL" dirty="0"/>
              <a:t>(2h)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/>
            <a:r>
              <a:rPr lang="pl-PL" dirty="0"/>
              <a:t>English Library Collegium </a:t>
            </a:r>
            <a:r>
              <a:rPr lang="pl-PL" dirty="0" err="1"/>
              <a:t>Maius</a:t>
            </a:r>
            <a:r>
              <a:rPr lang="pl-PL" dirty="0"/>
              <a:t> </a:t>
            </a:r>
            <a:r>
              <a:rPr lang="pl-PL" dirty="0" err="1"/>
              <a:t>room</a:t>
            </a:r>
            <a:r>
              <a:rPr lang="pl-PL" dirty="0"/>
              <a:t> 011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one </a:t>
            </a:r>
            <a:r>
              <a:rPr lang="pl-PL" dirty="0" err="1"/>
              <a:t>meeting</a:t>
            </a:r>
            <a:r>
              <a:rPr lang="pl-PL" dirty="0"/>
              <a:t> - OBLIGATORY </a:t>
            </a:r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will</a:t>
            </a:r>
            <a:r>
              <a:rPr lang="pl-PL" dirty="0">
                <a:solidFill>
                  <a:srgbClr val="FF0000"/>
                </a:solidFill>
              </a:rPr>
              <a:t> be </a:t>
            </a:r>
            <a:r>
              <a:rPr lang="pl-PL" dirty="0" err="1">
                <a:solidFill>
                  <a:srgbClr val="FF0000"/>
                </a:solidFill>
              </a:rPr>
              <a:t>announced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soon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Observe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Lates</a:t>
            </a:r>
            <a:r>
              <a:rPr lang="pl-PL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on the </a:t>
            </a:r>
            <a:r>
              <a:rPr lang="pl-PL" dirty="0" err="1">
                <a:solidFill>
                  <a:srgbClr val="FF0000"/>
                </a:solidFill>
              </a:rPr>
              <a:t>Faculty’s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website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35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UO Library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3207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FF0000"/>
                </a:solidFill>
              </a:rPr>
              <a:t>You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need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your</a:t>
            </a:r>
            <a:r>
              <a:rPr lang="pl-PL" altLang="pl-PL" b="1" dirty="0">
                <a:solidFill>
                  <a:srgbClr val="FF0000"/>
                </a:solidFill>
              </a:rPr>
              <a:t> student ID to </a:t>
            </a:r>
            <a:r>
              <a:rPr lang="pl-PL" altLang="pl-PL" b="1" dirty="0" err="1">
                <a:solidFill>
                  <a:srgbClr val="FF0000"/>
                </a:solidFill>
              </a:rPr>
              <a:t>become</a:t>
            </a:r>
            <a:r>
              <a:rPr lang="pl-PL" altLang="pl-PL" b="1" dirty="0">
                <a:solidFill>
                  <a:srgbClr val="FF0000"/>
                </a:solidFill>
              </a:rPr>
              <a:t> a </a:t>
            </a:r>
            <a:r>
              <a:rPr lang="pl-PL" altLang="pl-PL" b="1" dirty="0" err="1">
                <a:solidFill>
                  <a:srgbClr val="FF0000"/>
                </a:solidFill>
              </a:rPr>
              <a:t>member</a:t>
            </a:r>
            <a:endParaRPr lang="pl-PL" altLang="pl-PL" b="1" dirty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>
                <a:solidFill>
                  <a:srgbClr val="0070C0"/>
                </a:solidFill>
              </a:rPr>
              <a:t>Library of the </a:t>
            </a:r>
            <a:r>
              <a:rPr lang="pl-PL" altLang="pl-PL" b="1" dirty="0" err="1">
                <a:solidFill>
                  <a:srgbClr val="0070C0"/>
                </a:solidFill>
              </a:rPr>
              <a:t>Faculty</a:t>
            </a:r>
            <a:r>
              <a:rPr lang="pl-PL" altLang="pl-PL" b="1" dirty="0">
                <a:solidFill>
                  <a:srgbClr val="0070C0"/>
                </a:solidFill>
              </a:rPr>
              <a:t> of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Collegium </a:t>
            </a:r>
            <a:r>
              <a:rPr lang="pl-PL" altLang="pl-PL" dirty="0" err="1"/>
              <a:t>Maius</a:t>
            </a:r>
            <a:r>
              <a:rPr lang="pl-PL" altLang="pl-PL" dirty="0"/>
              <a:t> (CM) sala 011 (podziemie)</a:t>
            </a:r>
          </a:p>
          <a:p>
            <a:pPr algn="ctr" eaLnBrk="1" hangingPunct="1">
              <a:buFont typeface="Arial" charset="0"/>
              <a:buNone/>
            </a:pP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0070C0"/>
                </a:solidFill>
              </a:rPr>
              <a:t>Main</a:t>
            </a:r>
            <a:r>
              <a:rPr lang="pl-PL" altLang="pl-PL" b="1" dirty="0">
                <a:solidFill>
                  <a:srgbClr val="0070C0"/>
                </a:solidFill>
              </a:rPr>
              <a:t> Library 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ul. Strzelców Bytomskich 2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 err="1"/>
              <a:t>Details</a:t>
            </a:r>
            <a:r>
              <a:rPr lang="pl-PL" altLang="pl-PL" dirty="0"/>
              <a:t> </a:t>
            </a:r>
            <a:r>
              <a:rPr lang="pl-PL" altLang="pl-PL" dirty="0" err="1"/>
              <a:t>during</a:t>
            </a:r>
            <a:r>
              <a:rPr lang="pl-PL" altLang="pl-PL" dirty="0"/>
              <a:t> </a:t>
            </a:r>
            <a:r>
              <a:rPr lang="pl-PL" altLang="pl-PL" dirty="0" err="1"/>
              <a:t>your</a:t>
            </a:r>
            <a:r>
              <a:rPr lang="pl-PL" altLang="pl-PL" dirty="0"/>
              <a:t> Library </a:t>
            </a:r>
            <a:r>
              <a:rPr lang="pl-PL" altLang="pl-PL" dirty="0" err="1"/>
              <a:t>training</a:t>
            </a:r>
            <a:r>
              <a:rPr lang="pl-PL" altLang="pl-PL" dirty="0"/>
              <a:t> - OBLIGATORY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1162"/>
            <a:ext cx="9144000" cy="5516838"/>
          </a:xfrm>
          <a:prstGeom prst="rect">
            <a:avLst/>
          </a:prstGeom>
        </p:spPr>
      </p:pic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4680520" cy="136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46C4ED-2BBE-4FB6-BB14-C69C2A15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Academic</a:t>
            </a:r>
            <a:r>
              <a:rPr lang="pl-PL" dirty="0"/>
              <a:t> </a:t>
            </a:r>
            <a:r>
              <a:rPr lang="pl-PL" dirty="0" err="1"/>
              <a:t>year</a:t>
            </a:r>
            <a:r>
              <a:rPr lang="pl-PL" dirty="0"/>
              <a:t> </a:t>
            </a:r>
            <a:r>
              <a:rPr lang="pl-PL" dirty="0" err="1"/>
              <a:t>organisation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6827-4CBE-4A03-BB38-4797920B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website</a:t>
            </a:r>
            <a:r>
              <a:rPr lang="pl-PL" dirty="0"/>
              <a:t> for </a:t>
            </a:r>
            <a:r>
              <a:rPr lang="pl-PL" dirty="0" err="1"/>
              <a:t>details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7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CONFIRMATION OF YOUR STUDENT STATUS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DEAN’S OFFICE</a:t>
            </a:r>
          </a:p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Open </a:t>
            </a:r>
            <a:r>
              <a:rPr lang="pl-PL" altLang="pl-PL" sz="4800" dirty="0" err="1"/>
              <a:t>Tuesday-Friday</a:t>
            </a: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10:00-14:00</a:t>
            </a:r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Representatives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err="1"/>
              <a:t>Each</a:t>
            </a:r>
            <a:r>
              <a:rPr lang="pl-PL" dirty="0"/>
              <a:t>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needs</a:t>
            </a:r>
            <a:r>
              <a:rPr lang="pl-PL" dirty="0"/>
              <a:t> one person to </a:t>
            </a:r>
            <a:r>
              <a:rPr lang="pl-PL" dirty="0" err="1"/>
              <a:t>represent</a:t>
            </a:r>
            <a:r>
              <a:rPr lang="pl-PL" dirty="0"/>
              <a:t> the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dean’s</a:t>
            </a:r>
            <a:r>
              <a:rPr lang="pl-PL" dirty="0"/>
              <a:t> </a:t>
            </a:r>
            <a:r>
              <a:rPr lang="pl-PL" dirty="0" err="1"/>
              <a:t>office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Select </a:t>
            </a:r>
            <a:r>
              <a:rPr lang="pl-PL" dirty="0" err="1"/>
              <a:t>now</a:t>
            </a:r>
            <a:endParaRPr lang="pl-PL" dirty="0"/>
          </a:p>
          <a:p>
            <a:r>
              <a:rPr lang="pl-PL" dirty="0"/>
              <a:t>Pass the </a:t>
            </a:r>
            <a:r>
              <a:rPr lang="pl-PL" dirty="0" err="1"/>
              <a:t>contact</a:t>
            </a:r>
            <a:r>
              <a:rPr lang="pl-PL" dirty="0"/>
              <a:t> info to the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coordinator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ECTS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altLang="pl-PL" sz="2800" dirty="0"/>
              <a:t>ECTS = </a:t>
            </a:r>
            <a:r>
              <a:rPr lang="pl-PL" altLang="pl-PL" sz="2800" dirty="0" err="1"/>
              <a:t>European</a:t>
            </a:r>
            <a:r>
              <a:rPr lang="pl-PL" altLang="pl-PL" sz="2800" dirty="0"/>
              <a:t> Credit Transfer System</a:t>
            </a:r>
          </a:p>
          <a:p>
            <a:pPr eaLnBrk="1" hangingPunct="1">
              <a:buFont typeface="Arial" charset="0"/>
              <a:buNone/>
            </a:pPr>
            <a:r>
              <a:rPr lang="pl-PL" altLang="pl-PL" sz="2800" dirty="0"/>
              <a:t>		   (Europejski System Transferu Punktów)</a:t>
            </a:r>
          </a:p>
          <a:p>
            <a:pPr eaLnBrk="1" hangingPunct="1"/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collect</a:t>
            </a:r>
            <a:r>
              <a:rPr lang="pl-PL" altLang="pl-PL" sz="2800" dirty="0"/>
              <a:t> 30 </a:t>
            </a:r>
            <a:r>
              <a:rPr lang="pl-PL" altLang="pl-PL" sz="2800" dirty="0" err="1"/>
              <a:t>points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each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semester</a:t>
            </a:r>
            <a:endParaRPr lang="pl-PL" altLang="pl-PL" sz="2800" dirty="0"/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variable</a:t>
            </a:r>
            <a:r>
              <a:rPr lang="pl-PL" altLang="pl-PL" sz="2800" dirty="0"/>
              <a:t> and </a:t>
            </a:r>
            <a:r>
              <a:rPr lang="pl-PL" altLang="pl-PL" sz="2800" dirty="0" err="1"/>
              <a:t>obligatory</a:t>
            </a:r>
            <a:r>
              <a:rPr lang="pl-PL" altLang="pl-PL" sz="2800" dirty="0"/>
              <a:t> (</a:t>
            </a:r>
            <a:r>
              <a:rPr lang="pl-PL" altLang="pl-PL" sz="2800" dirty="0" err="1"/>
              <a:t>e.g</a:t>
            </a:r>
            <a:r>
              <a:rPr lang="pl-PL" altLang="pl-PL" sz="2800" dirty="0"/>
              <a:t>. </a:t>
            </a:r>
            <a:r>
              <a:rPr lang="pl-PL" altLang="pl-PL" sz="2800" dirty="0" err="1"/>
              <a:t>foreign</a:t>
            </a:r>
            <a:r>
              <a:rPr lang="pl-PL" altLang="pl-PL" sz="2800" dirty="0"/>
              <a:t> </a:t>
            </a:r>
            <a:r>
              <a:rPr lang="pl-PL" altLang="pl-PL" sz="2800" dirty="0" err="1"/>
              <a:t>language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 – SJO, </a:t>
            </a:r>
            <a:r>
              <a:rPr lang="pl-PL" altLang="pl-PL" sz="2800" dirty="0" err="1"/>
              <a:t>university</a:t>
            </a:r>
            <a:r>
              <a:rPr lang="pl-PL" altLang="pl-PL" sz="2800" dirty="0"/>
              <a:t> </a:t>
            </a:r>
            <a:r>
              <a:rPr lang="pl-PL" altLang="pl-PL" sz="2800" dirty="0" err="1"/>
              <a:t>wide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, </a:t>
            </a:r>
            <a:r>
              <a:rPr lang="pl-PL" altLang="pl-PL" sz="2800" dirty="0" err="1"/>
              <a:t>Physical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Education</a:t>
            </a:r>
            <a:r>
              <a:rPr lang="pl-PL" altLang="pl-PL" sz="2800" dirty="0"/>
              <a:t> – SWF, </a:t>
            </a:r>
            <a:r>
              <a:rPr lang="pl-PL" altLang="pl-PL" sz="2800" dirty="0" err="1"/>
              <a:t>elective</a:t>
            </a:r>
            <a:r>
              <a:rPr lang="pl-PL" altLang="pl-PL" sz="2800" dirty="0"/>
              <a:t>, </a:t>
            </a:r>
            <a:r>
              <a:rPr lang="pl-PL" altLang="pl-PL" sz="2800" dirty="0" err="1"/>
              <a:t>diploma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seminar</a:t>
            </a:r>
            <a:r>
              <a:rPr lang="pl-PL" altLang="pl-PL" sz="2800" dirty="0"/>
              <a:t>) –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</a:t>
            </a:r>
            <a:r>
              <a:rPr lang="pl-PL" altLang="pl-PL" sz="2800" dirty="0" err="1"/>
              <a:t>USOSweb</a:t>
            </a:r>
            <a:endParaRPr lang="pl-PL" altLang="pl-PL" sz="2800" dirty="0"/>
          </a:p>
          <a:p>
            <a:pPr eaLnBrk="1" hangingPunct="1"/>
            <a:r>
              <a:rPr lang="pl-PL" altLang="pl-PL" sz="2800" dirty="0"/>
              <a:t>USOS web – most </a:t>
            </a:r>
            <a:r>
              <a:rPr lang="pl-PL" altLang="pl-PL" sz="2800" dirty="0" err="1"/>
              <a:t>important</a:t>
            </a:r>
            <a:r>
              <a:rPr lang="pl-PL" altLang="pl-PL" sz="2800" dirty="0"/>
              <a:t> info re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in the </a:t>
            </a:r>
            <a:r>
              <a:rPr lang="pl-PL" altLang="pl-PL" sz="2800" dirty="0" err="1"/>
              <a:t>teaching</a:t>
            </a:r>
            <a:r>
              <a:rPr lang="pl-PL" altLang="pl-PL" sz="2800" dirty="0"/>
              <a:t> </a:t>
            </a:r>
            <a:r>
              <a:rPr lang="pl-PL" altLang="pl-PL" sz="2800" dirty="0" err="1"/>
              <a:t>programme</a:t>
            </a:r>
            <a:endParaRPr lang="pl-PL" alt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5400" dirty="0" err="1"/>
              <a:t>questions</a:t>
            </a:r>
            <a:r>
              <a:rPr lang="pl-PL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3862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0146"/>
          </a:xfrm>
        </p:spPr>
        <p:txBody>
          <a:bodyPr/>
          <a:lstStyle/>
          <a:p>
            <a:pPr eaLnBrk="1" hangingPunct="1"/>
            <a:r>
              <a:rPr lang="pl-PL" altLang="pl-PL" sz="4000" b="1" dirty="0"/>
              <a:t>J.M. Rektor Uniwersytetu Opolskiego</a:t>
            </a:r>
            <a:br>
              <a:rPr lang="pl-PL" altLang="pl-PL" sz="4000" b="1" dirty="0"/>
            </a:br>
            <a:r>
              <a:rPr lang="pl-PL" altLang="pl-PL" sz="4000" b="1" dirty="0"/>
              <a:t>Prof. dr hab. Marek </a:t>
            </a:r>
            <a:r>
              <a:rPr lang="pl-PL" altLang="pl-PL" sz="4000" b="1" dirty="0" err="1"/>
              <a:t>Masnyk</a:t>
            </a:r>
            <a:endParaRPr lang="pl-PL" altLang="pl-PL" sz="4000" b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701" y="1326778"/>
            <a:ext cx="6719285" cy="5427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/>
              <a:t>STRUCTURE OF THE FACULTY</a:t>
            </a: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Linguistics</a:t>
            </a:r>
            <a:r>
              <a:rPr lang="pl-PL" altLang="pl-PL" b="1" dirty="0"/>
              <a:t> 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J. Nocoń</a:t>
            </a:r>
          </a:p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Literary</a:t>
            </a:r>
            <a:r>
              <a:rPr lang="pl-PL" altLang="pl-PL" b="1" dirty="0"/>
              <a:t> </a:t>
            </a:r>
            <a:r>
              <a:rPr lang="pl-PL" altLang="pl-PL" b="1" dirty="0" err="1"/>
              <a:t>Studies</a:t>
            </a:r>
            <a:r>
              <a:rPr lang="pl-PL" altLang="pl-PL" b="1" dirty="0"/>
              <a:t>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R. Wolny</a:t>
            </a:r>
          </a:p>
          <a:p>
            <a:pPr marL="0" indent="0">
              <a:buNone/>
            </a:pPr>
            <a:r>
              <a:rPr lang="pl-PL" altLang="pl-PL" b="1" dirty="0"/>
              <a:t>Dean</a:t>
            </a:r>
            <a:r>
              <a:rPr lang="pl-PL" altLang="pl-PL" dirty="0"/>
              <a:t> (for </a:t>
            </a:r>
            <a:r>
              <a:rPr lang="pl-PL" altLang="pl-PL" dirty="0" err="1"/>
              <a:t>didactics</a:t>
            </a:r>
            <a:r>
              <a:rPr lang="pl-PL" altLang="pl-PL" dirty="0"/>
              <a:t> and student </a:t>
            </a:r>
            <a:r>
              <a:rPr lang="pl-PL" altLang="pl-PL" dirty="0" err="1"/>
              <a:t>affairs</a:t>
            </a:r>
            <a:r>
              <a:rPr lang="pl-PL" altLang="pl-PL" dirty="0"/>
              <a:t>) </a:t>
            </a:r>
          </a:p>
          <a:p>
            <a:pPr marL="0" indent="0">
              <a:buNone/>
            </a:pPr>
            <a:r>
              <a:rPr lang="pl-PL" altLang="pl-PL" dirty="0"/>
              <a:t>dr Elżbieta Szymańska-</a:t>
            </a:r>
            <a:r>
              <a:rPr lang="pl-PL" altLang="pl-PL" dirty="0" err="1"/>
              <a:t>Czaplak</a:t>
            </a:r>
            <a:endParaRPr lang="pl-PL" altLang="pl-PL" dirty="0"/>
          </a:p>
          <a:p>
            <a:pPr marL="0" indent="0">
              <a:buNone/>
            </a:pPr>
            <a:r>
              <a:rPr lang="pl-PL" altLang="pl-PL" b="1" dirty="0" err="1"/>
              <a:t>Deputy</a:t>
            </a:r>
            <a:r>
              <a:rPr lang="pl-PL" altLang="pl-PL" b="1" dirty="0"/>
              <a:t> Dean – </a:t>
            </a:r>
            <a:r>
              <a:rPr lang="pl-PL" altLang="pl-PL" sz="2800" b="1" dirty="0" err="1"/>
              <a:t>coordinator</a:t>
            </a:r>
            <a:r>
              <a:rPr lang="pl-PL" altLang="pl-PL" sz="2800" b="1" dirty="0"/>
              <a:t> of </a:t>
            </a:r>
            <a:r>
              <a:rPr lang="pl-PL" altLang="pl-PL" sz="2800" b="1" dirty="0" err="1"/>
              <a:t>study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programmes</a:t>
            </a:r>
            <a:endParaRPr lang="pl-PL" altLang="pl-PL" sz="2800" b="1" dirty="0"/>
          </a:p>
          <a:p>
            <a:pPr marL="0" indent="0">
              <a:buNone/>
            </a:pPr>
            <a:r>
              <a:rPr lang="pl-PL" altLang="pl-PL" dirty="0"/>
              <a:t>dr M. Adams-</a:t>
            </a:r>
            <a:r>
              <a:rPr lang="pl-PL" altLang="pl-PL" dirty="0" err="1"/>
              <a:t>Tukiendorf</a:t>
            </a:r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 err="1"/>
              <a:t>Study</a:t>
            </a:r>
            <a:r>
              <a:rPr lang="pl-PL" altLang="pl-PL" dirty="0"/>
              <a:t> </a:t>
            </a:r>
            <a:r>
              <a:rPr lang="pl-PL" altLang="pl-PL" dirty="0" err="1"/>
              <a:t>Programme</a:t>
            </a:r>
            <a:r>
              <a:rPr lang="pl-PL" altLang="pl-PL" dirty="0"/>
              <a:t> </a:t>
            </a:r>
            <a:r>
              <a:rPr lang="pl-PL" altLang="pl-PL" dirty="0" err="1"/>
              <a:t>Coordinator</a:t>
            </a:r>
            <a:endParaRPr lang="pl-PL" altLang="pl-PL" dirty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107950" y="2132855"/>
            <a:ext cx="9036050" cy="3993307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/>
              <a:t>dr Małgorzata Adams-</a:t>
            </a:r>
            <a:r>
              <a:rPr lang="pl-PL" altLang="pl-PL" sz="4000" dirty="0" err="1"/>
              <a:t>Tukiendorf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smtClean="0">
                <a:hlinkClick r:id="rId2"/>
              </a:rPr>
              <a:t>m.tukiendorf@uni.opole.pl</a:t>
            </a:r>
            <a:endParaRPr lang="pl-PL" altLang="pl-PL" sz="40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Room</a:t>
            </a:r>
            <a:r>
              <a:rPr lang="pl-PL" altLang="pl-PL" sz="4000" dirty="0"/>
              <a:t> 12 Collegium </a:t>
            </a:r>
            <a:r>
              <a:rPr lang="pl-PL" altLang="pl-PL" sz="4000" dirty="0" err="1"/>
              <a:t>Maius</a:t>
            </a:r>
            <a:r>
              <a:rPr lang="pl-PL" altLang="pl-PL" sz="4000" dirty="0"/>
              <a:t> – </a:t>
            </a:r>
            <a:r>
              <a:rPr lang="pl-PL" altLang="pl-PL" sz="4000" dirty="0" err="1"/>
              <a:t>consultations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see</a:t>
            </a:r>
            <a:r>
              <a:rPr lang="pl-PL" altLang="pl-PL" sz="4000" dirty="0"/>
              <a:t> USOS web for </a:t>
            </a:r>
            <a:r>
              <a:rPr lang="pl-PL" altLang="pl-PL" sz="4000" dirty="0" err="1"/>
              <a:t>details</a:t>
            </a:r>
            <a:endParaRPr lang="pl-PL" alt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i="1" dirty="0" err="1"/>
              <a:t>websites</a:t>
            </a:r>
            <a:endParaRPr lang="pl-PL" altLang="pl-PL" i="1" dirty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pl-PL" altLang="pl-PL" sz="5400" dirty="0">
                <a:hlinkClick r:id="rId3"/>
              </a:rPr>
              <a:t>www.wfil.uni.opole.pl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 err="1">
                <a:hlinkClick r:id="rId4"/>
              </a:rPr>
              <a:t>www.uni.opole.pl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>
                <a:hlinkClick r:id="rId5"/>
              </a:rPr>
              <a:t>http://kwestura.uni.opole.pl</a:t>
            </a:r>
            <a:endParaRPr lang="pl-PL" altLang="pl-PL" sz="5400" dirty="0"/>
          </a:p>
          <a:p>
            <a:pPr algn="ctr" eaLnBrk="1" hangingPunct="1">
              <a:buNone/>
            </a:pPr>
            <a:r>
              <a:rPr lang="pl-PL" altLang="pl-PL" sz="5400" b="1" dirty="0">
                <a:solidFill>
                  <a:srgbClr val="FF0000"/>
                </a:solidFill>
              </a:rPr>
              <a:t>http://ep.wfil.uni.opole.pl/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USOSweb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email </a:t>
            </a:r>
            <a:r>
              <a:rPr lang="pl-PL" dirty="0" err="1"/>
              <a:t>address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b="1" dirty="0"/>
              <a:t>nr_indeksu@student.uni.opole.pl</a:t>
            </a:r>
            <a:r>
              <a:rPr lang="pl-PL" dirty="0"/>
              <a:t> (nr indeksu = nr albumu).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logins</a:t>
            </a:r>
            <a:r>
              <a:rPr lang="pl-PL" dirty="0"/>
              <a:t> to </a:t>
            </a:r>
            <a:r>
              <a:rPr lang="pl-PL" b="1" dirty="0" err="1"/>
              <a:t>USOSweb</a:t>
            </a:r>
            <a:r>
              <a:rPr lang="pl-PL" dirty="0"/>
              <a:t> </a:t>
            </a:r>
            <a:r>
              <a:rPr lang="pl-PL" b="1" dirty="0"/>
              <a:t>https://usosweb.uni.opole.pl</a:t>
            </a:r>
            <a:r>
              <a:rPr lang="pl-PL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password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same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pl-PL" dirty="0"/>
              <a:t>Centrum Nowoczesnych Technologii – in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problems</a:t>
            </a:r>
            <a:endParaRPr lang="pl-PL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064" y="116632"/>
            <a:ext cx="8229600" cy="1143000"/>
          </a:xfrm>
        </p:spPr>
        <p:txBody>
          <a:bodyPr/>
          <a:lstStyle/>
          <a:p>
            <a:r>
              <a:rPr lang="pl-PL" dirty="0"/>
              <a:t>Student ID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6064" y="1124744"/>
            <a:ext cx="8229600" cy="5472608"/>
          </a:xfrm>
        </p:spPr>
        <p:txBody>
          <a:bodyPr/>
          <a:lstStyle/>
          <a:p>
            <a:r>
              <a:rPr lang="pl-PL" dirty="0"/>
              <a:t>Log in to </a:t>
            </a:r>
            <a:r>
              <a:rPr lang="pl-PL" dirty="0" err="1"/>
              <a:t>your</a:t>
            </a:r>
            <a:r>
              <a:rPr lang="pl-PL" dirty="0"/>
              <a:t> USOS </a:t>
            </a:r>
            <a:r>
              <a:rPr lang="pl-PL" dirty="0" err="1"/>
              <a:t>account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both</a:t>
            </a:r>
            <a:r>
              <a:rPr lang="pl-PL" dirty="0"/>
              <a:t> log in and </a:t>
            </a:r>
            <a:r>
              <a:rPr lang="pl-PL" dirty="0" err="1"/>
              <a:t>password</a:t>
            </a:r>
            <a:r>
              <a:rPr lang="pl-PL" dirty="0"/>
              <a:t>)</a:t>
            </a:r>
          </a:p>
          <a:p>
            <a:r>
              <a:rPr lang="pl-PL" dirty="0"/>
              <a:t>STUDENT folder</a:t>
            </a:r>
          </a:p>
          <a:p>
            <a:r>
              <a:rPr lang="pl-PL" dirty="0" err="1"/>
              <a:t>Payment</a:t>
            </a:r>
            <a:r>
              <a:rPr lang="pl-PL" dirty="0"/>
              <a:t> (22PLN) (model FK)</a:t>
            </a:r>
          </a:p>
          <a:p>
            <a:r>
              <a:rPr lang="pl-PL" dirty="0" err="1"/>
              <a:t>Check</a:t>
            </a:r>
            <a:r>
              <a:rPr lang="pl-PL" dirty="0"/>
              <a:t> out bank </a:t>
            </a:r>
            <a:r>
              <a:rPr lang="pl-PL" dirty="0" err="1"/>
              <a:t>accounts</a:t>
            </a:r>
            <a:r>
              <a:rPr lang="pl-PL" dirty="0"/>
              <a:t> of UO</a:t>
            </a:r>
          </a:p>
          <a:p>
            <a:r>
              <a:rPr lang="pl-PL" dirty="0" err="1"/>
              <a:t>Choose</a:t>
            </a:r>
            <a:r>
              <a:rPr lang="pl-PL" dirty="0"/>
              <a:t> the </a:t>
            </a:r>
            <a:r>
              <a:rPr lang="pl-PL" dirty="0" err="1"/>
              <a:t>account</a:t>
            </a:r>
            <a:r>
              <a:rPr lang="pl-PL" dirty="0"/>
              <a:t> for student ID (</a:t>
            </a:r>
            <a:r>
              <a:rPr lang="pl-PL" dirty="0" err="1"/>
              <a:t>download</a:t>
            </a:r>
            <a:r>
              <a:rPr lang="pl-PL" dirty="0"/>
              <a:t> the form) – </a:t>
            </a:r>
            <a:r>
              <a:rPr lang="pl-PL" sz="2800" dirty="0"/>
              <a:t>opłata za legitymację elektroniczną</a:t>
            </a:r>
          </a:p>
          <a:p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ready</a:t>
            </a:r>
            <a:r>
              <a:rPr lang="pl-PL" dirty="0"/>
              <a:t>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notified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94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GROUPS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Academic</a:t>
            </a:r>
            <a:r>
              <a:rPr lang="pl-PL" dirty="0"/>
              <a:t> profile 4 </a:t>
            </a:r>
            <a:r>
              <a:rPr lang="pl-PL" dirty="0" err="1"/>
              <a:t>groups</a:t>
            </a:r>
            <a:r>
              <a:rPr lang="pl-PL" dirty="0"/>
              <a:t> (</a:t>
            </a:r>
            <a:r>
              <a:rPr lang="pl-PL" dirty="0" err="1"/>
              <a:t>alphabetical</a:t>
            </a:r>
            <a:r>
              <a:rPr lang="pl-PL" dirty="0"/>
              <a:t> order)</a:t>
            </a:r>
          </a:p>
          <a:p>
            <a:endParaRPr lang="pl-PL" dirty="0"/>
          </a:p>
          <a:p>
            <a:r>
              <a:rPr lang="pl-PL" dirty="0"/>
              <a:t>Gr 1 = </a:t>
            </a:r>
            <a:r>
              <a:rPr lang="pl-PL" dirty="0" smtClean="0"/>
              <a:t>A-F</a:t>
            </a:r>
            <a:endParaRPr lang="pl-PL" dirty="0"/>
          </a:p>
          <a:p>
            <a:r>
              <a:rPr lang="pl-PL" dirty="0"/>
              <a:t>Gr 2 = </a:t>
            </a:r>
            <a:r>
              <a:rPr lang="pl-PL" dirty="0" smtClean="0"/>
              <a:t>G-KO</a:t>
            </a:r>
            <a:endParaRPr lang="pl-PL" dirty="0"/>
          </a:p>
          <a:p>
            <a:r>
              <a:rPr lang="pl-PL" dirty="0"/>
              <a:t>Gr 3 = </a:t>
            </a:r>
            <a:r>
              <a:rPr lang="pl-PL" dirty="0" smtClean="0"/>
              <a:t>KR-SA</a:t>
            </a:r>
            <a:endParaRPr lang="pl-PL" dirty="0"/>
          </a:p>
          <a:p>
            <a:r>
              <a:rPr lang="pl-PL" dirty="0"/>
              <a:t>Gr 4</a:t>
            </a:r>
            <a:r>
              <a:rPr lang="pl-PL"/>
              <a:t>= </a:t>
            </a:r>
            <a:r>
              <a:rPr lang="pl-PL" smtClean="0"/>
              <a:t>SŁ-Z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72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725</Words>
  <Application>Microsoft Office PowerPoint</Application>
  <PresentationFormat>Pokaz na ekranie (4:3)</PresentationFormat>
  <Paragraphs>189</Paragraphs>
  <Slides>24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Arial</vt:lpstr>
      <vt:lpstr>Calibri</vt:lpstr>
      <vt:lpstr>Georgia</vt:lpstr>
      <vt:lpstr>Times New Roman</vt:lpstr>
      <vt:lpstr>Motyw pakietu Office</vt:lpstr>
      <vt:lpstr>FACULTY OF PHILOLOGY</vt:lpstr>
      <vt:lpstr>Prezentacja programu PowerPoint</vt:lpstr>
      <vt:lpstr>J.M. Rektor Uniwersytetu Opolskiego Prof. dr hab. Marek Masnyk</vt:lpstr>
      <vt:lpstr>STRUCTURE OF THE FACULTY</vt:lpstr>
      <vt:lpstr>Study Programme Coordinator</vt:lpstr>
      <vt:lpstr>websites</vt:lpstr>
      <vt:lpstr>USOSweb</vt:lpstr>
      <vt:lpstr>Student ID</vt:lpstr>
      <vt:lpstr>GROUPS</vt:lpstr>
      <vt:lpstr>SCHEDULE </vt:lpstr>
      <vt:lpstr>MONDAY 02.10.2023</vt:lpstr>
      <vt:lpstr>Tuesday 03.10.2023</vt:lpstr>
      <vt:lpstr>Tuesday 03.10.2023</vt:lpstr>
      <vt:lpstr>ROOMS INFO </vt:lpstr>
      <vt:lpstr>ONLINE TEACHING</vt:lpstr>
      <vt:lpstr>Workshop on Students’ Rights</vt:lpstr>
      <vt:lpstr>Safety Training (4h)</vt:lpstr>
      <vt:lpstr>Library Training (2h) </vt:lpstr>
      <vt:lpstr>UO Library</vt:lpstr>
      <vt:lpstr>Academic year organisation</vt:lpstr>
      <vt:lpstr>CONFIRMATION OF YOUR STUDENT STATUS</vt:lpstr>
      <vt:lpstr>Representatives</vt:lpstr>
      <vt:lpstr>ECTS</vt:lpstr>
      <vt:lpstr>Prezentacja programu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Sutarzewicz</dc:creator>
  <cp:lastModifiedBy>Małgorzata Adams-Tukiendorf</cp:lastModifiedBy>
  <cp:revision>146</cp:revision>
  <dcterms:created xsi:type="dcterms:W3CDTF">2012-09-24T17:11:29Z</dcterms:created>
  <dcterms:modified xsi:type="dcterms:W3CDTF">2023-09-29T11:15:21Z</dcterms:modified>
</cp:coreProperties>
</file>