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34" r:id="rId3"/>
    <p:sldId id="335" r:id="rId4"/>
    <p:sldId id="306" r:id="rId5"/>
    <p:sldId id="304" r:id="rId6"/>
    <p:sldId id="342" r:id="rId7"/>
    <p:sldId id="293" r:id="rId8"/>
    <p:sldId id="294" r:id="rId9"/>
    <p:sldId id="333" r:id="rId10"/>
    <p:sldId id="310" r:id="rId11"/>
    <p:sldId id="323" r:id="rId12"/>
    <p:sldId id="337" r:id="rId13"/>
    <p:sldId id="338" r:id="rId14"/>
    <p:sldId id="311" r:id="rId15"/>
    <p:sldId id="343" r:id="rId16"/>
    <p:sldId id="341" r:id="rId17"/>
    <p:sldId id="339" r:id="rId18"/>
    <p:sldId id="340" r:id="rId19"/>
    <p:sldId id="300" r:id="rId20"/>
    <p:sldId id="331" r:id="rId21"/>
    <p:sldId id="266" r:id="rId22"/>
    <p:sldId id="308" r:id="rId23"/>
    <p:sldId id="296" r:id="rId24"/>
    <p:sldId id="319" r:id="rId2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755B1E-A1E9-409B-87CB-A18FCF17EE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3DAB1C7-10DC-4A0A-921B-4C6D097DA3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38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4310E1-918A-49BB-BE06-537339FEF3C2}" type="slidenum">
              <a:rPr lang="pl-PL" altLang="pl-PL">
                <a:solidFill>
                  <a:srgbClr val="000000"/>
                </a:solidFill>
              </a:rPr>
              <a:pPr/>
              <a:t>7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80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1CC4-59D3-4EA4-8D6E-4CDCEF8487BB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49-DF3B-420E-93BF-D90FED77B5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74D91-BFEB-4222-B1AB-9A2A172E669F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2F38-41B6-4C72-AE0B-CE5DB30C8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138-8FB9-49D0-BB6C-AAD473FB1528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FA3-7139-4757-B238-F0222612128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FD3C-1183-4553-9B5F-4C448F967D70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4AE01-07E9-4AB7-AC45-39BF6BC1CE2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45F6F-6016-485B-A24C-F865A5C26ED6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831CE-F344-4F24-AE81-C63E4C177E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D0C8B-CB6C-426E-A489-B83F80F22F81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D4C5E-7D43-407C-B686-E40589AEFE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99C3-3BA9-46E0-807B-7B1E7EDFB2BA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D492-34E9-43DC-82F7-943315C843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301B-89CF-4071-A777-C3B14E7A7E65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BCC48-BBEF-4A13-BA1E-1BCFAA8A191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79393-E9E4-4A4B-AC67-298F915FAF2E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C777-A6EB-454E-8505-A75DE7A9A6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E24F-0553-4C50-873B-790CFC959BBD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2AE3A-61C2-452F-B637-E351912EDA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2B83-C00A-4FE0-9296-B322FD24D99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A8A01-C9DE-4A9E-A2A7-8D023CDCAF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3CA2EE-FAFD-444F-BFD7-6E3A8901C6B4}" type="datetimeFigureOut">
              <a:rPr lang="pl-PL"/>
              <a:pPr>
                <a:defRPr/>
              </a:pPr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AA8A6BA-138B-4290-91DD-0DD90674DB6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fa.wfil.uni.opole.pl/wp-content/uploads/I-MA-EP-winter-semester-2018-2019_updated-26.05.2018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nt.uni.opole.pl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fil.uni.opol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westura.uni.opole.pl/" TargetMode="External"/><Relationship Id="rId4" Type="http://schemas.openxmlformats.org/officeDocument/2006/relationships/hyperlink" Target="http://www.uni.opole.pl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dirty="0"/>
              <a:t>FACULTY OF PHILOLOGY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162721"/>
            <a:ext cx="6400800" cy="457864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ADAPTATION DAY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BA STUDIES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>
                <a:solidFill>
                  <a:srgbClr val="FF0000"/>
                </a:solidFill>
              </a:rPr>
              <a:t>28.09.2023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  <a:p>
            <a:pPr eaLnBrk="1" hangingPunct="1"/>
            <a:r>
              <a:rPr lang="pl-PL" altLang="pl-PL" b="1" dirty="0">
                <a:solidFill>
                  <a:srgbClr val="0070C0"/>
                </a:solidFill>
              </a:rPr>
              <a:t>English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r>
              <a:rPr lang="pl-PL" altLang="pl-PL" b="1" dirty="0">
                <a:solidFill>
                  <a:srgbClr val="0070C0"/>
                </a:solidFill>
              </a:rPr>
              <a:t>, </a:t>
            </a:r>
            <a:r>
              <a:rPr lang="pl-PL" altLang="pl-PL" b="1" dirty="0" err="1">
                <a:solidFill>
                  <a:srgbClr val="0070C0"/>
                </a:solidFill>
              </a:rPr>
              <a:t>practical</a:t>
            </a:r>
            <a:r>
              <a:rPr lang="pl-PL" altLang="pl-PL" b="1" dirty="0">
                <a:solidFill>
                  <a:srgbClr val="0070C0"/>
                </a:solidFill>
              </a:rPr>
              <a:t> profile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SCHEDULE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>
              <a:hlinkClick r:id="rId2"/>
            </a:endParaRPr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programme’s</a:t>
            </a:r>
            <a:r>
              <a:rPr lang="pl-PL" dirty="0"/>
              <a:t> </a:t>
            </a:r>
            <a:r>
              <a:rPr lang="pl-PL" dirty="0" err="1"/>
              <a:t>website</a:t>
            </a:r>
            <a:endParaRPr lang="pl-PL" dirty="0"/>
          </a:p>
          <a:p>
            <a:endParaRPr lang="pl-PL" dirty="0"/>
          </a:p>
          <a:p>
            <a:pPr algn="ctr" eaLnBrk="1" hangingPunct="1">
              <a:buNone/>
            </a:pPr>
            <a:r>
              <a:rPr lang="pl-PL" altLang="pl-PL" sz="3200" b="1" u="sng" dirty="0">
                <a:solidFill>
                  <a:srgbClr val="FF0000"/>
                </a:solidFill>
              </a:rPr>
              <a:t>http://eppp.wfil.uni.opole.pl/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315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GROUPS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Practical</a:t>
            </a:r>
            <a:r>
              <a:rPr lang="pl-PL" dirty="0"/>
              <a:t> profile ONE </a:t>
            </a:r>
            <a:r>
              <a:rPr lang="pl-PL" dirty="0" err="1"/>
              <a:t>group</a:t>
            </a:r>
            <a:r>
              <a:rPr lang="pl-PL" dirty="0"/>
              <a:t>  for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classes</a:t>
            </a:r>
            <a:endParaRPr lang="pl-PL" dirty="0"/>
          </a:p>
          <a:p>
            <a:r>
              <a:rPr lang="pl-PL" dirty="0" err="1"/>
              <a:t>Two</a:t>
            </a:r>
            <a:r>
              <a:rPr lang="pl-PL" dirty="0"/>
              <a:t> </a:t>
            </a:r>
            <a:r>
              <a:rPr lang="pl-PL" dirty="0" err="1"/>
              <a:t>groups</a:t>
            </a:r>
            <a:r>
              <a:rPr lang="pl-PL" dirty="0"/>
              <a:t> for </a:t>
            </a:r>
            <a:r>
              <a:rPr lang="pl-PL" dirty="0" err="1"/>
              <a:t>selected</a:t>
            </a:r>
            <a:r>
              <a:rPr lang="pl-PL" dirty="0"/>
              <a:t> </a:t>
            </a:r>
            <a:r>
              <a:rPr lang="pl-PL" dirty="0" err="1"/>
              <a:t>classes</a:t>
            </a:r>
            <a:r>
              <a:rPr lang="pl-PL" dirty="0"/>
              <a:t> </a:t>
            </a:r>
          </a:p>
          <a:p>
            <a:endParaRPr lang="pl-PL" dirty="0"/>
          </a:p>
          <a:p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alphabetically</a:t>
            </a:r>
            <a:r>
              <a:rPr lang="pl-PL" dirty="0"/>
              <a:t> </a:t>
            </a:r>
          </a:p>
          <a:p>
            <a:r>
              <a:rPr lang="pl-PL" dirty="0"/>
              <a:t>Gr 1 – A-L</a:t>
            </a:r>
          </a:p>
          <a:p>
            <a:r>
              <a:rPr lang="pl-PL" dirty="0"/>
              <a:t>Gr 2 </a:t>
            </a:r>
            <a:r>
              <a:rPr lang="pl-PL"/>
              <a:t>– M-Ż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728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Monday</a:t>
            </a:r>
            <a:r>
              <a:rPr lang="pl-PL" dirty="0"/>
              <a:t> 02.10.2023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ONLINE </a:t>
            </a:r>
            <a:r>
              <a:rPr lang="pl-PL" dirty="0" err="1"/>
              <a:t>class</a:t>
            </a:r>
            <a:r>
              <a:rPr lang="pl-PL" dirty="0"/>
              <a:t> with dr Bruska</a:t>
            </a:r>
          </a:p>
          <a:p>
            <a:r>
              <a:rPr lang="pl-PL" dirty="0" err="1"/>
              <a:t>Observe</a:t>
            </a:r>
            <a:r>
              <a:rPr lang="pl-PL" dirty="0"/>
              <a:t> the </a:t>
            </a:r>
            <a:r>
              <a:rPr lang="pl-PL" dirty="0" err="1"/>
              <a:t>latest</a:t>
            </a:r>
            <a:r>
              <a:rPr lang="pl-PL" dirty="0"/>
              <a:t> news for the link to the </a:t>
            </a:r>
            <a:r>
              <a:rPr lang="pl-PL" dirty="0" err="1"/>
              <a:t>meeting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790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Tuesday</a:t>
            </a:r>
            <a:r>
              <a:rPr lang="pl-PL" dirty="0"/>
              <a:t> 03.10.2023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Inauguration</a:t>
            </a:r>
            <a:r>
              <a:rPr lang="pl-PL" dirty="0"/>
              <a:t> Day</a:t>
            </a:r>
          </a:p>
          <a:p>
            <a:r>
              <a:rPr lang="pl-PL" dirty="0" err="1"/>
              <a:t>Rector’s</a:t>
            </a:r>
            <a:r>
              <a:rPr lang="pl-PL" dirty="0"/>
              <a:t> </a:t>
            </a:r>
            <a:r>
              <a:rPr lang="pl-PL" dirty="0" err="1"/>
              <a:t>hours</a:t>
            </a:r>
            <a:r>
              <a:rPr lang="pl-PL" dirty="0"/>
              <a:t> 10:00-14:00 (no </a:t>
            </a:r>
            <a:r>
              <a:rPr lang="pl-PL" dirty="0" err="1"/>
              <a:t>classes</a:t>
            </a:r>
            <a:r>
              <a:rPr lang="pl-PL" dirty="0"/>
              <a:t>)</a:t>
            </a:r>
          </a:p>
          <a:p>
            <a:r>
              <a:rPr lang="pl-PL" dirty="0"/>
              <a:t>English </a:t>
            </a:r>
            <a:r>
              <a:rPr lang="pl-PL" dirty="0" err="1"/>
              <a:t>Phonetics</a:t>
            </a:r>
            <a:r>
              <a:rPr lang="pl-PL" dirty="0"/>
              <a:t> </a:t>
            </a:r>
            <a:r>
              <a:rPr lang="pl-PL" dirty="0" err="1"/>
              <a:t>class</a:t>
            </a:r>
            <a:r>
              <a:rPr lang="pl-PL" dirty="0"/>
              <a:t> </a:t>
            </a:r>
            <a:r>
              <a:rPr lang="pl-PL" dirty="0" err="1"/>
              <a:t>scheduled</a:t>
            </a:r>
            <a:r>
              <a:rPr lang="pl-PL" dirty="0"/>
              <a:t> for 08:30-10:00 – </a:t>
            </a:r>
            <a:r>
              <a:rPr lang="pl-PL" dirty="0" err="1"/>
              <a:t>come</a:t>
            </a:r>
            <a:r>
              <a:rPr lang="pl-PL" dirty="0"/>
              <a:t> on </a:t>
            </a:r>
            <a:r>
              <a:rPr lang="pl-PL" dirty="0" err="1">
                <a:solidFill>
                  <a:srgbClr val="FF0000"/>
                </a:solidFill>
              </a:rPr>
              <a:t>Thursday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at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13:45</a:t>
            </a:r>
            <a:r>
              <a:rPr lang="pl-PL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gr 1/ 15:30 gr 2 </a:t>
            </a:r>
            <a:r>
              <a:rPr lang="pl-PL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pl-PL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207</a:t>
            </a:r>
          </a:p>
          <a:p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Class with dr </a:t>
            </a:r>
            <a:r>
              <a:rPr lang="pl-PL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Pyż</a:t>
            </a: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– as </a:t>
            </a:r>
            <a:r>
              <a:rPr lang="pl-PL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scheduled</a:t>
            </a: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l-P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15:30</a:t>
            </a:r>
          </a:p>
        </p:txBody>
      </p:sp>
    </p:spTree>
    <p:extLst>
      <p:ext uri="{BB962C8B-B14F-4D97-AF65-F5344CB8AC3E}">
        <p14:creationId xmlns:p14="http://schemas.microsoft.com/office/powerpoint/2010/main" val="198255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ROOMS INFO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556792"/>
            <a:ext cx="8579296" cy="4569371"/>
          </a:xfrm>
        </p:spPr>
        <p:txBody>
          <a:bodyPr/>
          <a:lstStyle/>
          <a:p>
            <a:r>
              <a:rPr lang="pl-PL" dirty="0" err="1"/>
              <a:t>Rooms</a:t>
            </a:r>
            <a:r>
              <a:rPr lang="pl-PL" dirty="0"/>
              <a:t>: </a:t>
            </a:r>
          </a:p>
          <a:p>
            <a:r>
              <a:rPr lang="pl-PL" dirty="0"/>
              <a:t>Collegium </a:t>
            </a:r>
            <a:r>
              <a:rPr lang="pl-PL" dirty="0" err="1"/>
              <a:t>Maius</a:t>
            </a:r>
            <a:r>
              <a:rPr lang="pl-PL" dirty="0"/>
              <a:t> (PL.KOPERNIKA 11) </a:t>
            </a:r>
          </a:p>
          <a:p>
            <a:r>
              <a:rPr lang="pl-PL" dirty="0" err="1"/>
              <a:t>Main</a:t>
            </a:r>
            <a:r>
              <a:rPr lang="pl-PL" dirty="0"/>
              <a:t> Campus (ul OLESKA 48) </a:t>
            </a:r>
          </a:p>
          <a:p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locations</a:t>
            </a:r>
            <a:r>
              <a:rPr lang="pl-PL" dirty="0"/>
              <a:t> </a:t>
            </a:r>
            <a:r>
              <a:rPr lang="pl-PL" dirty="0" err="1"/>
              <a:t>possible</a:t>
            </a:r>
            <a:endParaRPr lang="pl-PL" dirty="0"/>
          </a:p>
          <a:p>
            <a:r>
              <a:rPr lang="pl-PL" dirty="0" err="1"/>
              <a:t>or</a:t>
            </a:r>
            <a:r>
              <a:rPr lang="pl-PL" dirty="0"/>
              <a:t> ONLINE</a:t>
            </a:r>
          </a:p>
          <a:p>
            <a:pPr marL="0" indent="0" algn="ctr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361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ONLINE TEACHING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6916" y="1124744"/>
            <a:ext cx="8229600" cy="5544616"/>
          </a:xfrm>
        </p:spPr>
        <p:txBody>
          <a:bodyPr/>
          <a:lstStyle/>
          <a:p>
            <a:r>
              <a:rPr lang="pl-PL" dirty="0"/>
              <a:t>Microsoft </a:t>
            </a:r>
            <a:r>
              <a:rPr lang="pl-PL" dirty="0" err="1"/>
              <a:t>Teams</a:t>
            </a:r>
            <a:r>
              <a:rPr lang="pl-PL" dirty="0"/>
              <a:t> Platform</a:t>
            </a:r>
          </a:p>
          <a:p>
            <a:r>
              <a:rPr lang="pl-PL" dirty="0" err="1"/>
              <a:t>See</a:t>
            </a:r>
            <a:r>
              <a:rPr lang="pl-PL" dirty="0"/>
              <a:t> the </a:t>
            </a:r>
            <a:r>
              <a:rPr lang="pl-PL" dirty="0" err="1"/>
              <a:t>instruction</a:t>
            </a:r>
            <a:r>
              <a:rPr lang="pl-PL" dirty="0"/>
              <a:t> video on the </a:t>
            </a:r>
            <a:r>
              <a:rPr lang="pl-PL" dirty="0" err="1"/>
              <a:t>website</a:t>
            </a:r>
            <a:r>
              <a:rPr lang="pl-PL" dirty="0"/>
              <a:t> of IT Center = CENTRUM NOWOCZESNYCH TECHNOLOGII </a:t>
            </a:r>
            <a:r>
              <a:rPr lang="pl-PL" dirty="0">
                <a:hlinkClick r:id="rId2"/>
              </a:rPr>
              <a:t>https://cnt.uni.opole.pl//</a:t>
            </a:r>
            <a:endParaRPr lang="pl-PL" dirty="0"/>
          </a:p>
          <a:p>
            <a:endParaRPr lang="pl-PL" dirty="0"/>
          </a:p>
          <a:p>
            <a:r>
              <a:rPr lang="en-US" dirty="0"/>
              <a:t>use your uni.opole.pl address and password to log in</a:t>
            </a:r>
            <a:endParaRPr lang="pl-PL" dirty="0"/>
          </a:p>
          <a:p>
            <a:pPr marL="0" indent="0">
              <a:buNone/>
            </a:pPr>
            <a:r>
              <a:rPr lang="pl-PL" dirty="0" err="1"/>
              <a:t>Find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teacher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course</a:t>
            </a:r>
            <a:r>
              <a:rPr lang="pl-PL" dirty="0"/>
              <a:t> – </a:t>
            </a:r>
            <a:r>
              <a:rPr lang="pl-PL" dirty="0" err="1"/>
              <a:t>ask</a:t>
            </a:r>
            <a:r>
              <a:rPr lang="pl-PL" dirty="0"/>
              <a:t> for </a:t>
            </a:r>
            <a:r>
              <a:rPr lang="pl-PL" dirty="0" err="1"/>
              <a:t>invitation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received</a:t>
            </a:r>
            <a:r>
              <a:rPr lang="pl-PL" dirty="0"/>
              <a:t> one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4030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Workshop on </a:t>
            </a:r>
            <a:r>
              <a:rPr lang="pl-PL" dirty="0" err="1"/>
              <a:t>Students</a:t>
            </a:r>
            <a:r>
              <a:rPr lang="pl-PL" dirty="0"/>
              <a:t>’ </a:t>
            </a:r>
            <a:r>
              <a:rPr lang="pl-PL" dirty="0" err="1"/>
              <a:t>Rights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Obligatory</a:t>
            </a: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17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Safety</a:t>
            </a:r>
            <a:r>
              <a:rPr lang="pl-PL" b="1" dirty="0"/>
              <a:t> Training </a:t>
            </a:r>
            <a:r>
              <a:rPr lang="pl-PL" dirty="0"/>
              <a:t>(4h)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137323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dirty="0"/>
              <a:t>one </a:t>
            </a:r>
            <a:r>
              <a:rPr lang="pl-PL" sz="3600" dirty="0" err="1"/>
              <a:t>meeting</a:t>
            </a:r>
            <a:r>
              <a:rPr lang="pl-PL" sz="3600" dirty="0"/>
              <a:t> - OBLIGATORY </a:t>
            </a: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will</a:t>
            </a:r>
            <a:r>
              <a:rPr lang="pl-PL" sz="3600" dirty="0">
                <a:solidFill>
                  <a:srgbClr val="FF0000"/>
                </a:solidFill>
              </a:rPr>
              <a:t> be </a:t>
            </a:r>
            <a:r>
              <a:rPr lang="pl-PL" sz="3600" dirty="0" err="1">
                <a:solidFill>
                  <a:srgbClr val="FF0000"/>
                </a:solidFill>
              </a:rPr>
              <a:t>announced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soon</a:t>
            </a: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600" dirty="0" err="1">
                <a:solidFill>
                  <a:srgbClr val="FF0000"/>
                </a:solidFill>
              </a:rPr>
              <a:t>Observe</a:t>
            </a:r>
            <a:r>
              <a:rPr lang="pl-PL" sz="3600" dirty="0">
                <a:solidFill>
                  <a:srgbClr val="FF0000"/>
                </a:solidFill>
              </a:rPr>
              <a:t> the </a:t>
            </a:r>
            <a:r>
              <a:rPr lang="pl-PL" sz="3600" dirty="0" err="1">
                <a:solidFill>
                  <a:srgbClr val="FF0000"/>
                </a:solidFill>
              </a:rPr>
              <a:t>Lates</a:t>
            </a:r>
            <a:r>
              <a:rPr lang="pl-PL" sz="3600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sz="3600" dirty="0">
                <a:solidFill>
                  <a:srgbClr val="FF0000"/>
                </a:solidFill>
              </a:rPr>
              <a:t>on the </a:t>
            </a:r>
            <a:r>
              <a:rPr lang="pl-PL" sz="3600" dirty="0" err="1">
                <a:solidFill>
                  <a:srgbClr val="FF0000"/>
                </a:solidFill>
              </a:rPr>
              <a:t>Faculty’s</a:t>
            </a:r>
            <a:r>
              <a:rPr lang="pl-PL" sz="3600" dirty="0">
                <a:solidFill>
                  <a:srgbClr val="FF0000"/>
                </a:solidFill>
              </a:rPr>
              <a:t> </a:t>
            </a:r>
            <a:r>
              <a:rPr lang="pl-PL" sz="3600" dirty="0" err="1">
                <a:solidFill>
                  <a:srgbClr val="FF0000"/>
                </a:solidFill>
              </a:rPr>
              <a:t>website</a:t>
            </a:r>
            <a:endParaRPr lang="pl-PL" sz="3600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0558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Library Training </a:t>
            </a:r>
            <a:r>
              <a:rPr lang="pl-PL" dirty="0"/>
              <a:t>(2h)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/>
            <a:r>
              <a:rPr lang="pl-PL" dirty="0"/>
              <a:t>English Library Collegium </a:t>
            </a:r>
            <a:r>
              <a:rPr lang="pl-PL" dirty="0" err="1"/>
              <a:t>Maius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 011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one </a:t>
            </a:r>
            <a:r>
              <a:rPr lang="pl-PL" dirty="0" err="1"/>
              <a:t>meeting</a:t>
            </a:r>
            <a:r>
              <a:rPr lang="pl-PL" dirty="0"/>
              <a:t> - OBLIGATORY </a:t>
            </a:r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will</a:t>
            </a:r>
            <a:r>
              <a:rPr lang="pl-PL" dirty="0">
                <a:solidFill>
                  <a:srgbClr val="FF0000"/>
                </a:solidFill>
              </a:rPr>
              <a:t> be </a:t>
            </a:r>
            <a:r>
              <a:rPr lang="pl-PL" dirty="0" err="1">
                <a:solidFill>
                  <a:srgbClr val="FF0000"/>
                </a:solidFill>
              </a:rPr>
              <a:t>announced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soon</a:t>
            </a:r>
            <a:endParaRPr lang="pl-PL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err="1">
                <a:solidFill>
                  <a:srgbClr val="FF0000"/>
                </a:solidFill>
              </a:rPr>
              <a:t>Observe</a:t>
            </a:r>
            <a:r>
              <a:rPr lang="pl-PL" dirty="0">
                <a:solidFill>
                  <a:srgbClr val="FF0000"/>
                </a:solidFill>
              </a:rPr>
              <a:t> the </a:t>
            </a:r>
            <a:r>
              <a:rPr lang="pl-PL" dirty="0" err="1">
                <a:solidFill>
                  <a:srgbClr val="FF0000"/>
                </a:solidFill>
              </a:rPr>
              <a:t>Lates</a:t>
            </a:r>
            <a:r>
              <a:rPr lang="pl-PL" dirty="0">
                <a:solidFill>
                  <a:srgbClr val="FF0000"/>
                </a:solidFill>
              </a:rPr>
              <a:t> News </a:t>
            </a:r>
          </a:p>
          <a:p>
            <a:pPr marL="0" indent="0" algn="ctr">
              <a:buNone/>
            </a:pPr>
            <a:r>
              <a:rPr lang="pl-PL" dirty="0">
                <a:solidFill>
                  <a:srgbClr val="FF0000"/>
                </a:solidFill>
              </a:rPr>
              <a:t>on the </a:t>
            </a:r>
            <a:r>
              <a:rPr lang="pl-PL" dirty="0" err="1">
                <a:solidFill>
                  <a:srgbClr val="FF0000"/>
                </a:solidFill>
              </a:rPr>
              <a:t>Faculty’s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err="1">
                <a:solidFill>
                  <a:srgbClr val="FF0000"/>
                </a:solidFill>
              </a:rPr>
              <a:t>website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6687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UO Library</a:t>
            </a: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03207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FF0000"/>
                </a:solidFill>
              </a:rPr>
              <a:t>You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need</a:t>
            </a:r>
            <a:r>
              <a:rPr lang="pl-PL" altLang="pl-PL" b="1" dirty="0">
                <a:solidFill>
                  <a:srgbClr val="FF0000"/>
                </a:solidFill>
              </a:rPr>
              <a:t> </a:t>
            </a:r>
            <a:r>
              <a:rPr lang="pl-PL" altLang="pl-PL" b="1" dirty="0" err="1">
                <a:solidFill>
                  <a:srgbClr val="FF0000"/>
                </a:solidFill>
              </a:rPr>
              <a:t>your</a:t>
            </a:r>
            <a:r>
              <a:rPr lang="pl-PL" altLang="pl-PL" b="1" dirty="0">
                <a:solidFill>
                  <a:srgbClr val="FF0000"/>
                </a:solidFill>
              </a:rPr>
              <a:t> student ID to </a:t>
            </a:r>
            <a:r>
              <a:rPr lang="pl-PL" altLang="pl-PL" b="1" dirty="0" err="1">
                <a:solidFill>
                  <a:srgbClr val="FF0000"/>
                </a:solidFill>
              </a:rPr>
              <a:t>become</a:t>
            </a:r>
            <a:r>
              <a:rPr lang="pl-PL" altLang="pl-PL" b="1" dirty="0">
                <a:solidFill>
                  <a:srgbClr val="FF0000"/>
                </a:solidFill>
              </a:rPr>
              <a:t> a </a:t>
            </a:r>
            <a:r>
              <a:rPr lang="pl-PL" altLang="pl-PL" b="1" dirty="0" err="1">
                <a:solidFill>
                  <a:srgbClr val="FF0000"/>
                </a:solidFill>
              </a:rPr>
              <a:t>member</a:t>
            </a:r>
            <a:endParaRPr lang="pl-PL" altLang="pl-PL" b="1" dirty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>
                <a:solidFill>
                  <a:srgbClr val="0070C0"/>
                </a:solidFill>
              </a:rPr>
              <a:t>Library of the </a:t>
            </a:r>
            <a:r>
              <a:rPr lang="pl-PL" altLang="pl-PL" b="1" dirty="0" err="1">
                <a:solidFill>
                  <a:srgbClr val="0070C0"/>
                </a:solidFill>
              </a:rPr>
              <a:t>Faculty</a:t>
            </a:r>
            <a:r>
              <a:rPr lang="pl-PL" altLang="pl-PL" b="1" dirty="0">
                <a:solidFill>
                  <a:srgbClr val="0070C0"/>
                </a:solidFill>
              </a:rPr>
              <a:t> of </a:t>
            </a:r>
            <a:r>
              <a:rPr lang="pl-PL" altLang="pl-PL" b="1" dirty="0" err="1">
                <a:solidFill>
                  <a:srgbClr val="0070C0"/>
                </a:solidFill>
              </a:rPr>
              <a:t>Philology</a:t>
            </a: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Collegium </a:t>
            </a:r>
            <a:r>
              <a:rPr lang="pl-PL" altLang="pl-PL" dirty="0" err="1"/>
              <a:t>Maius</a:t>
            </a:r>
            <a:r>
              <a:rPr lang="pl-PL" altLang="pl-PL" dirty="0"/>
              <a:t> (CM) sala 011 (podziemie)</a:t>
            </a:r>
          </a:p>
          <a:p>
            <a:pPr algn="ctr" eaLnBrk="1" hangingPunct="1">
              <a:buFont typeface="Arial" charset="0"/>
              <a:buNone/>
            </a:pPr>
            <a:endParaRPr lang="pl-PL" altLang="pl-PL" b="1" dirty="0">
              <a:solidFill>
                <a:srgbClr val="0070C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pl-PL" altLang="pl-PL" b="1" dirty="0" err="1">
                <a:solidFill>
                  <a:srgbClr val="0070C0"/>
                </a:solidFill>
              </a:rPr>
              <a:t>Main</a:t>
            </a:r>
            <a:r>
              <a:rPr lang="pl-PL" altLang="pl-PL" b="1" dirty="0">
                <a:solidFill>
                  <a:srgbClr val="0070C0"/>
                </a:solidFill>
              </a:rPr>
              <a:t> Library 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/>
              <a:t> ul. Strzelców Bytomskich 2</a:t>
            </a:r>
          </a:p>
          <a:p>
            <a:pPr algn="ctr" eaLnBrk="1" hangingPunct="1">
              <a:buFont typeface="Arial" charset="0"/>
              <a:buNone/>
            </a:pPr>
            <a:r>
              <a:rPr lang="pl-PL" altLang="pl-PL" dirty="0" err="1"/>
              <a:t>Details</a:t>
            </a:r>
            <a:r>
              <a:rPr lang="pl-PL" altLang="pl-PL" dirty="0"/>
              <a:t> </a:t>
            </a:r>
            <a:r>
              <a:rPr lang="pl-PL" altLang="pl-PL" dirty="0" err="1"/>
              <a:t>during</a:t>
            </a:r>
            <a:r>
              <a:rPr lang="pl-PL" altLang="pl-PL" dirty="0"/>
              <a:t> </a:t>
            </a:r>
            <a:r>
              <a:rPr lang="pl-PL" altLang="pl-PL" dirty="0" err="1"/>
              <a:t>your</a:t>
            </a:r>
            <a:r>
              <a:rPr lang="pl-PL" altLang="pl-PL" dirty="0"/>
              <a:t> Library </a:t>
            </a:r>
            <a:r>
              <a:rPr lang="pl-PL" altLang="pl-PL" dirty="0" err="1"/>
              <a:t>training</a:t>
            </a:r>
            <a:r>
              <a:rPr lang="pl-PL" altLang="pl-PL" dirty="0"/>
              <a:t> - OBLIGATORY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092"/>
            <a:ext cx="9144000" cy="5468908"/>
          </a:xfrm>
          <a:prstGeom prst="rect">
            <a:avLst/>
          </a:prstGeom>
        </p:spPr>
      </p:pic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26" y="260648"/>
            <a:ext cx="4244513" cy="136815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46C4ED-2BBE-4FB6-BB14-C69C2A159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Academic</a:t>
            </a:r>
            <a:r>
              <a:rPr lang="pl-PL" dirty="0"/>
              <a:t> </a:t>
            </a:r>
            <a:r>
              <a:rPr lang="pl-PL" dirty="0" err="1"/>
              <a:t>year</a:t>
            </a:r>
            <a:r>
              <a:rPr lang="pl-PL" dirty="0"/>
              <a:t> </a:t>
            </a:r>
            <a:r>
              <a:rPr lang="pl-PL" dirty="0" err="1"/>
              <a:t>organisation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BA6827-4CBE-4A03-BB38-4797920B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r>
              <a:rPr lang="pl-PL" dirty="0" err="1"/>
              <a:t>Check</a:t>
            </a:r>
            <a:r>
              <a:rPr lang="pl-PL" dirty="0"/>
              <a:t> out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website</a:t>
            </a:r>
            <a:r>
              <a:rPr lang="pl-PL" dirty="0"/>
              <a:t> for </a:t>
            </a:r>
            <a:r>
              <a:rPr lang="pl-PL" dirty="0" err="1"/>
              <a:t>details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076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/>
              <a:t>CONFIRMATION OF YOUR STUDENT STATUS</a:t>
            </a:r>
          </a:p>
        </p:txBody>
      </p:sp>
      <p:sp>
        <p:nvSpPr>
          <p:cNvPr id="13315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pl-PL" altLang="pl-PL" sz="48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4800" dirty="0"/>
              <a:t>DEAN’S OFFICE</a:t>
            </a:r>
          </a:p>
          <a:p>
            <a:pPr algn="ctr" eaLnBrk="1" hangingPunct="1">
              <a:buNone/>
            </a:pPr>
            <a:endParaRPr lang="pl-PL" altLang="pl-PL" dirty="0"/>
          </a:p>
          <a:p>
            <a:pPr algn="ctr" eaLnBrk="1" hangingPunct="1">
              <a:buNone/>
            </a:pPr>
            <a:r>
              <a:rPr lang="pl-PL" altLang="pl-PL" sz="3600" dirty="0"/>
              <a:t>Open </a:t>
            </a:r>
            <a:r>
              <a:rPr lang="pl-PL" altLang="pl-PL" sz="3600" dirty="0" err="1"/>
              <a:t>Tuesday-Friday</a:t>
            </a:r>
            <a:endParaRPr lang="pl-PL" altLang="pl-PL" sz="3600" dirty="0"/>
          </a:p>
          <a:p>
            <a:pPr algn="ctr" eaLnBrk="1" hangingPunct="1">
              <a:buNone/>
            </a:pPr>
            <a:r>
              <a:rPr lang="pl-PL" altLang="pl-PL" sz="3600" dirty="0"/>
              <a:t>10:00-14:00</a:t>
            </a:r>
          </a:p>
          <a:p>
            <a:pPr algn="ctr" eaLnBrk="1" hangingPunct="1">
              <a:buFont typeface="Arial" charset="0"/>
              <a:buNone/>
            </a:pPr>
            <a:endParaRPr lang="pl-PL" alt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Representatives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need</a:t>
            </a:r>
            <a:r>
              <a:rPr lang="pl-PL" dirty="0"/>
              <a:t> one person to </a:t>
            </a:r>
            <a:r>
              <a:rPr lang="pl-PL" dirty="0" err="1"/>
              <a:t>represent</a:t>
            </a:r>
            <a:r>
              <a:rPr lang="pl-PL" dirty="0"/>
              <a:t> the </a:t>
            </a:r>
            <a:r>
              <a:rPr lang="pl-PL" dirty="0" err="1"/>
              <a:t>group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dean’s</a:t>
            </a:r>
            <a:r>
              <a:rPr lang="pl-PL" dirty="0"/>
              <a:t> </a:t>
            </a:r>
            <a:r>
              <a:rPr lang="pl-PL" dirty="0" err="1"/>
              <a:t>office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now</a:t>
            </a:r>
            <a:endParaRPr lang="pl-PL" dirty="0"/>
          </a:p>
          <a:p>
            <a:r>
              <a:rPr lang="pl-PL" dirty="0"/>
              <a:t>Pass the </a:t>
            </a:r>
            <a:r>
              <a:rPr lang="pl-PL" dirty="0" err="1"/>
              <a:t>contact</a:t>
            </a:r>
            <a:r>
              <a:rPr lang="pl-PL" dirty="0"/>
              <a:t> info to the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r>
              <a:rPr lang="pl-PL" dirty="0"/>
              <a:t> </a:t>
            </a:r>
            <a:r>
              <a:rPr lang="pl-PL" dirty="0" err="1"/>
              <a:t>coordinator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ECTS</a:t>
            </a:r>
          </a:p>
        </p:txBody>
      </p:sp>
      <p:sp>
        <p:nvSpPr>
          <p:cNvPr id="1024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altLang="pl-PL" sz="2800" dirty="0"/>
              <a:t>ECTS = </a:t>
            </a:r>
            <a:r>
              <a:rPr lang="pl-PL" altLang="pl-PL" sz="2800" dirty="0" err="1"/>
              <a:t>European</a:t>
            </a:r>
            <a:r>
              <a:rPr lang="pl-PL" altLang="pl-PL" sz="2800" dirty="0"/>
              <a:t> Credit Transfer System</a:t>
            </a:r>
          </a:p>
          <a:p>
            <a:pPr eaLnBrk="1" hangingPunct="1">
              <a:buFont typeface="Arial" charset="0"/>
              <a:buNone/>
            </a:pPr>
            <a:r>
              <a:rPr lang="pl-PL" altLang="pl-PL" sz="2800" dirty="0"/>
              <a:t>		   (Europejski System Transferu Punktów)</a:t>
            </a:r>
          </a:p>
          <a:p>
            <a:pPr eaLnBrk="1" hangingPunct="1"/>
            <a:r>
              <a:rPr lang="pl-PL" altLang="pl-PL" sz="2800" dirty="0" err="1"/>
              <a:t>You</a:t>
            </a:r>
            <a:r>
              <a:rPr lang="pl-PL" altLang="pl-PL" sz="2800" dirty="0"/>
              <a:t> </a:t>
            </a:r>
            <a:r>
              <a:rPr lang="pl-PL" altLang="pl-PL" sz="2800" dirty="0" err="1"/>
              <a:t>need</a:t>
            </a:r>
            <a:r>
              <a:rPr lang="pl-PL" altLang="pl-PL" sz="2800" dirty="0"/>
              <a:t> to </a:t>
            </a:r>
            <a:r>
              <a:rPr lang="pl-PL" altLang="pl-PL" sz="2800" dirty="0" err="1"/>
              <a:t>collect</a:t>
            </a:r>
            <a:r>
              <a:rPr lang="pl-PL" altLang="pl-PL" sz="2800" dirty="0"/>
              <a:t> 30 </a:t>
            </a:r>
            <a:r>
              <a:rPr lang="pl-PL" altLang="pl-PL" sz="2800" dirty="0" err="1"/>
              <a:t>points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each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semester</a:t>
            </a:r>
            <a:endParaRPr lang="pl-PL" altLang="pl-PL" sz="2800" dirty="0"/>
          </a:p>
          <a:p>
            <a:pPr eaLnBrk="1" hangingPunct="1"/>
            <a:r>
              <a:rPr lang="pl-PL" altLang="pl-PL" sz="2800" dirty="0" err="1"/>
              <a:t>Some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</a:t>
            </a:r>
            <a:r>
              <a:rPr lang="pl-PL" altLang="pl-PL" sz="2800" dirty="0" err="1"/>
              <a:t>are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variable</a:t>
            </a:r>
            <a:r>
              <a:rPr lang="pl-PL" altLang="pl-PL" sz="2800" dirty="0"/>
              <a:t> and </a:t>
            </a:r>
            <a:r>
              <a:rPr lang="pl-PL" altLang="pl-PL" sz="2800" dirty="0" err="1"/>
              <a:t>obligatory</a:t>
            </a:r>
            <a:r>
              <a:rPr lang="pl-PL" altLang="pl-PL" sz="2800" dirty="0"/>
              <a:t> (</a:t>
            </a:r>
            <a:r>
              <a:rPr lang="pl-PL" altLang="pl-PL" sz="2800" dirty="0" err="1"/>
              <a:t>e.g</a:t>
            </a:r>
            <a:r>
              <a:rPr lang="pl-PL" altLang="pl-PL" sz="2800" dirty="0"/>
              <a:t>. </a:t>
            </a:r>
            <a:r>
              <a:rPr lang="pl-PL" altLang="pl-PL" sz="2800" dirty="0" err="1"/>
              <a:t>foreign</a:t>
            </a:r>
            <a:r>
              <a:rPr lang="pl-PL" altLang="pl-PL" sz="2800" dirty="0"/>
              <a:t> </a:t>
            </a:r>
            <a:r>
              <a:rPr lang="pl-PL" altLang="pl-PL" sz="2800" dirty="0" err="1"/>
              <a:t>language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 – SJO, </a:t>
            </a:r>
            <a:r>
              <a:rPr lang="pl-PL" altLang="pl-PL" sz="2800" dirty="0" err="1"/>
              <a:t>university</a:t>
            </a:r>
            <a:r>
              <a:rPr lang="pl-PL" altLang="pl-PL" sz="2800" dirty="0"/>
              <a:t> </a:t>
            </a:r>
            <a:r>
              <a:rPr lang="pl-PL" altLang="pl-PL" sz="2800" dirty="0" err="1"/>
              <a:t>wide</a:t>
            </a:r>
            <a:r>
              <a:rPr lang="pl-PL" altLang="pl-PL" sz="2800" dirty="0"/>
              <a:t> </a:t>
            </a:r>
            <a:r>
              <a:rPr lang="pl-PL" altLang="pl-PL" sz="2800" dirty="0" err="1"/>
              <a:t>course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Physical</a:t>
            </a:r>
            <a:r>
              <a:rPr lang="pl-PL" altLang="pl-PL" sz="2800" dirty="0"/>
              <a:t> </a:t>
            </a:r>
            <a:r>
              <a:rPr lang="pl-PL" altLang="pl-PL" sz="2800" dirty="0" err="1"/>
              <a:t>Education</a:t>
            </a:r>
            <a:r>
              <a:rPr lang="pl-PL" altLang="pl-PL" sz="2800" dirty="0"/>
              <a:t> – SWF, </a:t>
            </a:r>
            <a:r>
              <a:rPr lang="pl-PL" altLang="pl-PL" sz="2800" dirty="0" err="1"/>
              <a:t>elective</a:t>
            </a:r>
            <a:r>
              <a:rPr lang="pl-PL" altLang="pl-PL" sz="2800" dirty="0"/>
              <a:t>, </a:t>
            </a:r>
            <a:r>
              <a:rPr lang="pl-PL" altLang="pl-PL" sz="2800" dirty="0" err="1"/>
              <a:t>diploma</a:t>
            </a:r>
            <a:r>
              <a:rPr lang="pl-PL" altLang="pl-PL" sz="2800" dirty="0"/>
              <a:t> </a:t>
            </a:r>
            <a:r>
              <a:rPr lang="pl-PL" altLang="pl-PL" sz="2800" dirty="0" err="1"/>
              <a:t>seminar</a:t>
            </a:r>
            <a:r>
              <a:rPr lang="pl-PL" altLang="pl-PL" sz="2800" dirty="0"/>
              <a:t>) – </a:t>
            </a:r>
            <a:r>
              <a:rPr lang="pl-PL" altLang="pl-PL" sz="2800" dirty="0" err="1"/>
              <a:t>enroll</a:t>
            </a:r>
            <a:r>
              <a:rPr lang="pl-PL" altLang="pl-PL" sz="2800" dirty="0"/>
              <a:t> via </a:t>
            </a:r>
            <a:r>
              <a:rPr lang="pl-PL" altLang="pl-PL" sz="2800" dirty="0" err="1"/>
              <a:t>USOSweb</a:t>
            </a:r>
            <a:endParaRPr lang="pl-PL" altLang="pl-PL" sz="2800" dirty="0"/>
          </a:p>
          <a:p>
            <a:pPr eaLnBrk="1" hangingPunct="1"/>
            <a:r>
              <a:rPr lang="pl-PL" altLang="pl-PL" sz="2800" dirty="0"/>
              <a:t>USOS web – most </a:t>
            </a:r>
            <a:r>
              <a:rPr lang="pl-PL" altLang="pl-PL" sz="2800" dirty="0" err="1"/>
              <a:t>important</a:t>
            </a:r>
            <a:r>
              <a:rPr lang="pl-PL" altLang="pl-PL" sz="2800" dirty="0"/>
              <a:t> info re </a:t>
            </a:r>
            <a:r>
              <a:rPr lang="pl-PL" altLang="pl-PL" sz="2800" dirty="0" err="1"/>
              <a:t>courses</a:t>
            </a:r>
            <a:r>
              <a:rPr lang="pl-PL" altLang="pl-PL" sz="2800" dirty="0"/>
              <a:t> in the </a:t>
            </a:r>
            <a:r>
              <a:rPr lang="pl-PL" altLang="pl-PL" sz="2800" dirty="0" err="1"/>
              <a:t>teaching</a:t>
            </a:r>
            <a:r>
              <a:rPr lang="pl-PL" altLang="pl-PL" sz="2800" dirty="0"/>
              <a:t> </a:t>
            </a:r>
            <a:r>
              <a:rPr lang="pl-PL" altLang="pl-PL" sz="2800" dirty="0" err="1"/>
              <a:t>programme</a:t>
            </a:r>
            <a:endParaRPr lang="pl-PL" altLang="pl-PL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5400" dirty="0" err="1"/>
              <a:t>questions</a:t>
            </a:r>
            <a:r>
              <a:rPr lang="pl-PL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862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0146"/>
          </a:xfrm>
        </p:spPr>
        <p:txBody>
          <a:bodyPr/>
          <a:lstStyle/>
          <a:p>
            <a:pPr eaLnBrk="1" hangingPunct="1"/>
            <a:r>
              <a:rPr lang="pl-PL" altLang="pl-PL" sz="4000" b="1" dirty="0"/>
              <a:t>J.M. Rektor Uniwersytetu Opolskiego</a:t>
            </a:r>
            <a:br>
              <a:rPr lang="pl-PL" altLang="pl-PL" sz="4000" b="1" dirty="0"/>
            </a:br>
            <a:r>
              <a:rPr lang="pl-PL" altLang="pl-PL" sz="4000" b="1" dirty="0"/>
              <a:t>Prof. dr hab. Marek </a:t>
            </a:r>
            <a:r>
              <a:rPr lang="pl-PL" altLang="pl-PL" sz="4000" b="1" dirty="0" err="1"/>
              <a:t>Masnyk</a:t>
            </a:r>
            <a:endParaRPr lang="pl-PL" altLang="pl-PL" sz="4000" b="1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01" y="1326778"/>
            <a:ext cx="6719285" cy="54277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/>
              <a:t>STRUCTURE OF THE FACULTY</a:t>
            </a:r>
          </a:p>
        </p:txBody>
      </p:sp>
      <p:sp>
        <p:nvSpPr>
          <p:cNvPr id="409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Linguistics</a:t>
            </a:r>
            <a:r>
              <a:rPr lang="pl-PL" altLang="pl-PL" b="1" dirty="0"/>
              <a:t> 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J. Nocoń</a:t>
            </a:r>
          </a:p>
          <a:p>
            <a:pPr marL="0" indent="0">
              <a:buNone/>
            </a:pPr>
            <a:r>
              <a:rPr lang="pl-PL" altLang="pl-PL" b="1" dirty="0" err="1"/>
              <a:t>Institute</a:t>
            </a:r>
            <a:r>
              <a:rPr lang="pl-PL" altLang="pl-PL" b="1" dirty="0"/>
              <a:t> of </a:t>
            </a:r>
            <a:r>
              <a:rPr lang="pl-PL" altLang="pl-PL" b="1" dirty="0" err="1"/>
              <a:t>Literary</a:t>
            </a:r>
            <a:r>
              <a:rPr lang="pl-PL" altLang="pl-PL" b="1" dirty="0"/>
              <a:t> </a:t>
            </a:r>
            <a:r>
              <a:rPr lang="pl-PL" altLang="pl-PL" b="1" dirty="0" err="1"/>
              <a:t>Studies</a:t>
            </a:r>
            <a:r>
              <a:rPr lang="pl-PL" altLang="pl-PL" b="1" dirty="0"/>
              <a:t> </a:t>
            </a:r>
          </a:p>
          <a:p>
            <a:pPr marL="0" indent="0" algn="r">
              <a:buNone/>
            </a:pPr>
            <a:r>
              <a:rPr lang="pl-PL" altLang="pl-PL" dirty="0" err="1"/>
              <a:t>Headmaster</a:t>
            </a:r>
            <a:r>
              <a:rPr lang="pl-PL" altLang="pl-PL" dirty="0"/>
              <a:t>: prof. R. Wolny</a:t>
            </a:r>
          </a:p>
          <a:p>
            <a:pPr marL="0" indent="0">
              <a:buNone/>
            </a:pPr>
            <a:r>
              <a:rPr lang="pl-PL" altLang="pl-PL" b="1" dirty="0"/>
              <a:t>Dean</a:t>
            </a:r>
            <a:r>
              <a:rPr lang="pl-PL" altLang="pl-PL" dirty="0"/>
              <a:t> (for </a:t>
            </a:r>
            <a:r>
              <a:rPr lang="pl-PL" altLang="pl-PL" dirty="0" err="1"/>
              <a:t>didactics</a:t>
            </a:r>
            <a:r>
              <a:rPr lang="pl-PL" altLang="pl-PL" dirty="0"/>
              <a:t> and student </a:t>
            </a:r>
            <a:r>
              <a:rPr lang="pl-PL" altLang="pl-PL" dirty="0" err="1"/>
              <a:t>affairs</a:t>
            </a:r>
            <a:r>
              <a:rPr lang="pl-PL" altLang="pl-PL" dirty="0"/>
              <a:t>) </a:t>
            </a:r>
          </a:p>
          <a:p>
            <a:pPr marL="0" indent="0">
              <a:buNone/>
            </a:pPr>
            <a:r>
              <a:rPr lang="pl-PL" altLang="pl-PL" dirty="0"/>
              <a:t>dr Elżbieta Szymańska-</a:t>
            </a:r>
            <a:r>
              <a:rPr lang="pl-PL" altLang="pl-PL" dirty="0" err="1"/>
              <a:t>Czaplak</a:t>
            </a:r>
            <a:endParaRPr lang="pl-PL" altLang="pl-PL" dirty="0"/>
          </a:p>
          <a:p>
            <a:pPr marL="0" indent="0">
              <a:buNone/>
            </a:pPr>
            <a:r>
              <a:rPr lang="pl-PL" altLang="pl-PL" b="1" dirty="0" err="1"/>
              <a:t>Deputy</a:t>
            </a:r>
            <a:r>
              <a:rPr lang="pl-PL" altLang="pl-PL" b="1" dirty="0"/>
              <a:t> Dean – </a:t>
            </a:r>
            <a:r>
              <a:rPr lang="pl-PL" altLang="pl-PL" sz="2800" b="1" dirty="0" err="1"/>
              <a:t>coordinator</a:t>
            </a:r>
            <a:r>
              <a:rPr lang="pl-PL" altLang="pl-PL" sz="2800" b="1" dirty="0"/>
              <a:t> of </a:t>
            </a:r>
            <a:r>
              <a:rPr lang="pl-PL" altLang="pl-PL" sz="2800" b="1" dirty="0" err="1"/>
              <a:t>study</a:t>
            </a:r>
            <a:r>
              <a:rPr lang="pl-PL" altLang="pl-PL" sz="2800" b="1" dirty="0"/>
              <a:t> </a:t>
            </a:r>
            <a:r>
              <a:rPr lang="pl-PL" altLang="pl-PL" sz="2800" b="1" dirty="0" err="1"/>
              <a:t>programmes</a:t>
            </a:r>
            <a:endParaRPr lang="pl-PL" altLang="pl-PL" sz="2800" b="1" dirty="0"/>
          </a:p>
          <a:p>
            <a:pPr marL="0" indent="0">
              <a:buNone/>
            </a:pPr>
            <a:r>
              <a:rPr lang="pl-PL" altLang="pl-PL" dirty="0"/>
              <a:t>dr M. Adams-</a:t>
            </a:r>
            <a:r>
              <a:rPr lang="pl-PL" altLang="pl-PL" dirty="0" err="1"/>
              <a:t>Tukiendorf</a:t>
            </a:r>
            <a:endParaRPr lang="pl-PL" alt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dirty="0" err="1"/>
              <a:t>Study</a:t>
            </a:r>
            <a:r>
              <a:rPr lang="pl-PL" altLang="pl-PL" dirty="0"/>
              <a:t> </a:t>
            </a:r>
            <a:r>
              <a:rPr lang="pl-PL" altLang="pl-PL" dirty="0" err="1"/>
              <a:t>Programme</a:t>
            </a:r>
            <a:r>
              <a:rPr lang="pl-PL" altLang="pl-PL" dirty="0"/>
              <a:t> </a:t>
            </a:r>
            <a:r>
              <a:rPr lang="pl-PL" altLang="pl-PL" dirty="0" err="1"/>
              <a:t>Coordinator</a:t>
            </a:r>
            <a:endParaRPr lang="pl-PL" altLang="pl-PL" dirty="0"/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107950" y="2132855"/>
            <a:ext cx="9036050" cy="3993307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/>
              <a:t>dr Małgorzata Adams-</a:t>
            </a:r>
            <a:r>
              <a:rPr lang="pl-PL" altLang="pl-PL" sz="4000" dirty="0" err="1"/>
              <a:t>Tukiendorf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Room</a:t>
            </a:r>
            <a:r>
              <a:rPr lang="pl-PL" altLang="pl-PL" sz="4000" dirty="0"/>
              <a:t> 12 Collegium </a:t>
            </a:r>
            <a:r>
              <a:rPr lang="pl-PL" altLang="pl-PL" sz="4000" dirty="0" err="1"/>
              <a:t>Maius</a:t>
            </a:r>
            <a:r>
              <a:rPr lang="pl-PL" altLang="pl-PL" sz="4000" dirty="0"/>
              <a:t> – </a:t>
            </a:r>
            <a:r>
              <a:rPr lang="pl-PL" altLang="pl-PL" sz="4000" dirty="0" err="1"/>
              <a:t>consultations</a:t>
            </a:r>
            <a:endParaRPr lang="pl-PL" altLang="pl-PL" sz="40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l-PL" altLang="pl-PL" sz="4000" dirty="0" err="1"/>
              <a:t>see</a:t>
            </a:r>
            <a:r>
              <a:rPr lang="pl-PL" altLang="pl-PL" sz="4000" dirty="0"/>
              <a:t> USOS web for </a:t>
            </a:r>
            <a:r>
              <a:rPr lang="pl-PL" altLang="pl-PL" sz="4000" dirty="0" err="1"/>
              <a:t>details</a:t>
            </a:r>
            <a:endParaRPr lang="pl-PL" altLang="pl-PL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study</a:t>
            </a:r>
            <a:r>
              <a:rPr lang="pl-PL" dirty="0"/>
              <a:t> </a:t>
            </a:r>
            <a:r>
              <a:rPr lang="pl-PL" dirty="0" err="1"/>
              <a:t>programme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How </a:t>
            </a:r>
            <a:r>
              <a:rPr lang="pl-PL" dirty="0" err="1"/>
              <a:t>is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b="1" dirty="0"/>
              <a:t>English </a:t>
            </a:r>
            <a:r>
              <a:rPr lang="pl-PL" b="1" dirty="0" err="1"/>
              <a:t>Philology</a:t>
            </a:r>
            <a:r>
              <a:rPr lang="pl-PL" b="1" dirty="0"/>
              <a:t> </a:t>
            </a:r>
            <a:r>
              <a:rPr lang="pl-PL" b="1" dirty="0" err="1"/>
              <a:t>practical</a:t>
            </a:r>
            <a:r>
              <a:rPr lang="pl-PL" b="1" dirty="0"/>
              <a:t> profile </a:t>
            </a:r>
          </a:p>
          <a:p>
            <a:pPr marL="0" indent="0" algn="ctr">
              <a:buNone/>
            </a:pPr>
            <a:r>
              <a:rPr lang="pl-PL" dirty="0" err="1"/>
              <a:t>different</a:t>
            </a:r>
            <a:r>
              <a:rPr lang="pl-PL" dirty="0"/>
              <a:t> from </a:t>
            </a:r>
          </a:p>
          <a:p>
            <a:pPr marL="0" indent="0" algn="ctr">
              <a:buNone/>
            </a:pPr>
            <a:r>
              <a:rPr lang="pl-PL" dirty="0"/>
              <a:t>English </a:t>
            </a:r>
            <a:r>
              <a:rPr lang="pl-PL" dirty="0" err="1"/>
              <a:t>Philology</a:t>
            </a:r>
            <a:r>
              <a:rPr lang="pl-PL" dirty="0"/>
              <a:t> </a:t>
            </a:r>
            <a:r>
              <a:rPr lang="pl-PL" dirty="0" err="1"/>
              <a:t>academic</a:t>
            </a:r>
            <a:r>
              <a:rPr lang="pl-PL" dirty="0"/>
              <a:t> profile?</a:t>
            </a:r>
          </a:p>
          <a:p>
            <a:endParaRPr lang="pl-PL" dirty="0"/>
          </a:p>
          <a:p>
            <a:r>
              <a:rPr lang="pl-PL" dirty="0"/>
              <a:t>Business English </a:t>
            </a:r>
            <a:r>
              <a:rPr lang="pl-PL" dirty="0" err="1"/>
              <a:t>focus</a:t>
            </a:r>
            <a:endParaRPr lang="pl-PL" dirty="0"/>
          </a:p>
          <a:p>
            <a:r>
              <a:rPr lang="pl-PL" dirty="0" err="1"/>
              <a:t>Internships</a:t>
            </a:r>
            <a:r>
              <a:rPr lang="pl-PL" dirty="0"/>
              <a:t> (930hrs)</a:t>
            </a:r>
          </a:p>
        </p:txBody>
      </p:sp>
    </p:spTree>
    <p:extLst>
      <p:ext uri="{BB962C8B-B14F-4D97-AF65-F5344CB8AC3E}">
        <p14:creationId xmlns:p14="http://schemas.microsoft.com/office/powerpoint/2010/main" val="365526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i="1" dirty="0" err="1"/>
              <a:t>websites</a:t>
            </a:r>
            <a:endParaRPr lang="pl-PL" altLang="pl-PL" i="1" dirty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pl-PL" altLang="pl-PL" sz="5400" dirty="0">
                <a:hlinkClick r:id="rId3"/>
              </a:rPr>
              <a:t>www.wfil.uni.opole.pl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 err="1">
                <a:hlinkClick r:id="rId4"/>
              </a:rPr>
              <a:t>www.uni.opole.pl</a:t>
            </a:r>
            <a:endParaRPr lang="pl-PL" altLang="pl-PL" sz="5400" dirty="0"/>
          </a:p>
          <a:p>
            <a:pPr algn="ctr" eaLnBrk="1" hangingPunct="1">
              <a:buFont typeface="Arial" charset="0"/>
              <a:buNone/>
            </a:pPr>
            <a:r>
              <a:rPr lang="pl-PL" altLang="pl-PL" sz="5400" dirty="0">
                <a:hlinkClick r:id="rId5"/>
              </a:rPr>
              <a:t>http://kwestura.uni.opole.pl</a:t>
            </a:r>
            <a:endParaRPr lang="pl-PL" altLang="pl-PL" sz="5400" dirty="0"/>
          </a:p>
          <a:p>
            <a:pPr algn="ctr" eaLnBrk="1" hangingPunct="1">
              <a:buNone/>
            </a:pPr>
            <a:r>
              <a:rPr lang="pl-PL" altLang="pl-PL" sz="4800" b="1" u="sng" dirty="0">
                <a:solidFill>
                  <a:srgbClr val="FF0000"/>
                </a:solidFill>
              </a:rPr>
              <a:t>http://eppp.wfil.uni.opole.pl/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USOSweb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email </a:t>
            </a:r>
            <a:r>
              <a:rPr lang="pl-PL" dirty="0" err="1"/>
              <a:t>address</a:t>
            </a:r>
            <a:r>
              <a:rPr lang="pl-PL" dirty="0"/>
              <a:t> to </a:t>
            </a:r>
            <a:r>
              <a:rPr lang="pl-PL" dirty="0" err="1"/>
              <a:t>use</a:t>
            </a:r>
            <a:r>
              <a:rPr lang="pl-PL" dirty="0"/>
              <a:t> </a:t>
            </a:r>
            <a:r>
              <a:rPr lang="pl-PL" b="1" dirty="0"/>
              <a:t>nr_indeksu@student.uni.opole.pl</a:t>
            </a:r>
            <a:r>
              <a:rPr lang="pl-PL" dirty="0"/>
              <a:t> (nr indeksu = nr albumu).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logins</a:t>
            </a:r>
            <a:r>
              <a:rPr lang="pl-PL" dirty="0"/>
              <a:t> to </a:t>
            </a:r>
            <a:r>
              <a:rPr lang="pl-PL" b="1" dirty="0" err="1"/>
              <a:t>USOSweb</a:t>
            </a:r>
            <a:r>
              <a:rPr lang="pl-PL" dirty="0"/>
              <a:t> </a:t>
            </a:r>
            <a:r>
              <a:rPr lang="pl-PL" b="1" dirty="0"/>
              <a:t>https://usosweb.uni.opole.pl</a:t>
            </a:r>
            <a:r>
              <a:rPr lang="pl-PL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password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same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pl-PL" dirty="0"/>
              <a:t>Centrum Nowoczesnych Technologii – in </a:t>
            </a:r>
            <a:r>
              <a:rPr lang="pl-PL" dirty="0" err="1"/>
              <a:t>case</a:t>
            </a:r>
            <a:r>
              <a:rPr lang="pl-PL" dirty="0"/>
              <a:t> of </a:t>
            </a:r>
            <a:r>
              <a:rPr lang="pl-PL" dirty="0" err="1"/>
              <a:t>problems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6064" y="116632"/>
            <a:ext cx="8229600" cy="1143000"/>
          </a:xfrm>
        </p:spPr>
        <p:txBody>
          <a:bodyPr/>
          <a:lstStyle/>
          <a:p>
            <a:r>
              <a:rPr lang="pl-PL" dirty="0"/>
              <a:t>Student ID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6064" y="1124744"/>
            <a:ext cx="8229600" cy="5472608"/>
          </a:xfrm>
        </p:spPr>
        <p:txBody>
          <a:bodyPr/>
          <a:lstStyle/>
          <a:p>
            <a:r>
              <a:rPr lang="pl-PL" dirty="0"/>
              <a:t>Log in to </a:t>
            </a:r>
            <a:r>
              <a:rPr lang="pl-PL" dirty="0" err="1"/>
              <a:t>your</a:t>
            </a:r>
            <a:r>
              <a:rPr lang="pl-PL" dirty="0"/>
              <a:t> USOS </a:t>
            </a:r>
            <a:r>
              <a:rPr lang="pl-PL" dirty="0" err="1"/>
              <a:t>account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both</a:t>
            </a:r>
            <a:r>
              <a:rPr lang="pl-PL" dirty="0"/>
              <a:t> log in and </a:t>
            </a:r>
            <a:r>
              <a:rPr lang="pl-PL" dirty="0" err="1"/>
              <a:t>password</a:t>
            </a:r>
            <a:r>
              <a:rPr lang="pl-PL" dirty="0"/>
              <a:t>)</a:t>
            </a:r>
          </a:p>
          <a:p>
            <a:r>
              <a:rPr lang="pl-PL" dirty="0"/>
              <a:t>STUDENT folder</a:t>
            </a:r>
          </a:p>
          <a:p>
            <a:r>
              <a:rPr lang="pl-PL" dirty="0" err="1"/>
              <a:t>Payment</a:t>
            </a:r>
            <a:r>
              <a:rPr lang="pl-PL" dirty="0"/>
              <a:t> (22PLN) (model FK)</a:t>
            </a:r>
          </a:p>
          <a:p>
            <a:r>
              <a:rPr lang="pl-PL" dirty="0" err="1"/>
              <a:t>Check</a:t>
            </a:r>
            <a:r>
              <a:rPr lang="pl-PL" dirty="0"/>
              <a:t> out bank </a:t>
            </a:r>
            <a:r>
              <a:rPr lang="pl-PL" dirty="0" err="1"/>
              <a:t>accounts</a:t>
            </a:r>
            <a:r>
              <a:rPr lang="pl-PL" dirty="0"/>
              <a:t> of UO</a:t>
            </a:r>
          </a:p>
          <a:p>
            <a:r>
              <a:rPr lang="pl-PL" dirty="0" err="1"/>
              <a:t>Choose</a:t>
            </a:r>
            <a:r>
              <a:rPr lang="pl-PL" dirty="0"/>
              <a:t> the </a:t>
            </a:r>
            <a:r>
              <a:rPr lang="pl-PL" dirty="0" err="1"/>
              <a:t>account</a:t>
            </a:r>
            <a:r>
              <a:rPr lang="pl-PL" dirty="0"/>
              <a:t> for student ID (</a:t>
            </a:r>
            <a:r>
              <a:rPr lang="pl-PL" dirty="0" err="1"/>
              <a:t>download</a:t>
            </a:r>
            <a:r>
              <a:rPr lang="pl-PL" dirty="0"/>
              <a:t> the form) – </a:t>
            </a:r>
            <a:r>
              <a:rPr lang="pl-PL" sz="2800" dirty="0"/>
              <a:t>opłata za legitymację elektroniczną</a:t>
            </a:r>
          </a:p>
          <a:p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ready</a:t>
            </a:r>
            <a:r>
              <a:rPr lang="pl-PL" dirty="0"/>
              <a:t> –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will</a:t>
            </a:r>
            <a:r>
              <a:rPr lang="pl-PL" dirty="0"/>
              <a:t> be </a:t>
            </a:r>
            <a:r>
              <a:rPr lang="pl-PL" dirty="0" err="1"/>
              <a:t>notified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94204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536</Words>
  <Application>Microsoft Office PowerPoint</Application>
  <PresentationFormat>Pokaz na ekranie (4:3)</PresentationFormat>
  <Paragraphs>135</Paragraphs>
  <Slides>24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Motyw pakietu Office</vt:lpstr>
      <vt:lpstr>FACULTY OF PHILOLOGY</vt:lpstr>
      <vt:lpstr>Prezentacja programu PowerPoint</vt:lpstr>
      <vt:lpstr>J.M. Rektor Uniwersytetu Opolskiego Prof. dr hab. Marek Masnyk</vt:lpstr>
      <vt:lpstr>STRUCTURE OF THE FACULTY</vt:lpstr>
      <vt:lpstr>Study Programme Coordinator</vt:lpstr>
      <vt:lpstr>Your study programme</vt:lpstr>
      <vt:lpstr>websites</vt:lpstr>
      <vt:lpstr>USOSweb</vt:lpstr>
      <vt:lpstr>Student ID</vt:lpstr>
      <vt:lpstr>SCHEDULE </vt:lpstr>
      <vt:lpstr>GROUPS</vt:lpstr>
      <vt:lpstr>Monday 02.10.2023</vt:lpstr>
      <vt:lpstr>Tuesday 03.10.2023</vt:lpstr>
      <vt:lpstr>ROOMS INFO </vt:lpstr>
      <vt:lpstr>ONLINE TEACHING</vt:lpstr>
      <vt:lpstr>Workshop on Students’ Rights</vt:lpstr>
      <vt:lpstr>Safety Training (4h)</vt:lpstr>
      <vt:lpstr>Library Training (2h) </vt:lpstr>
      <vt:lpstr>UO Library</vt:lpstr>
      <vt:lpstr>Academic year organisation</vt:lpstr>
      <vt:lpstr>CONFIRMATION OF YOUR STUDENT STATUS</vt:lpstr>
      <vt:lpstr>Representatives</vt:lpstr>
      <vt:lpstr>ECTS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Sutarzewicz</dc:creator>
  <cp:lastModifiedBy>Małgorzata Adams-Tukiendorf</cp:lastModifiedBy>
  <cp:revision>141</cp:revision>
  <dcterms:created xsi:type="dcterms:W3CDTF">2012-09-24T17:11:29Z</dcterms:created>
  <dcterms:modified xsi:type="dcterms:W3CDTF">2023-09-29T11:15:52Z</dcterms:modified>
</cp:coreProperties>
</file>